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5"/>
  </p:notesMasterIdLst>
  <p:sldIdLst>
    <p:sldId id="256" r:id="rId3"/>
    <p:sldId id="468" r:id="rId4"/>
    <p:sldId id="502" r:id="rId6"/>
    <p:sldId id="503" r:id="rId7"/>
    <p:sldId id="501" r:id="rId8"/>
    <p:sldId id="504" r:id="rId9"/>
    <p:sldId id="491" r:id="rId10"/>
    <p:sldId id="511" r:id="rId11"/>
    <p:sldId id="505" r:id="rId12"/>
    <p:sldId id="506" r:id="rId13"/>
    <p:sldId id="507" r:id="rId14"/>
    <p:sldId id="512" r:id="rId15"/>
    <p:sldId id="508" r:id="rId16"/>
    <p:sldId id="513" r:id="rId17"/>
    <p:sldId id="509" r:id="rId18"/>
    <p:sldId id="514" r:id="rId19"/>
    <p:sldId id="510" r:id="rId20"/>
    <p:sldId id="515" r:id="rId21"/>
    <p:sldId id="517" r:id="rId22"/>
    <p:sldId id="518" r:id="rId23"/>
    <p:sldId id="519" r:id="rId24"/>
    <p:sldId id="521" r:id="rId25"/>
    <p:sldId id="520" r:id="rId26"/>
    <p:sldId id="522" r:id="rId27"/>
    <p:sldId id="523" r:id="rId28"/>
    <p:sldId id="524" r:id="rId29"/>
    <p:sldId id="525" r:id="rId30"/>
    <p:sldId id="527" r:id="rId31"/>
    <p:sldId id="526" r:id="rId32"/>
    <p:sldId id="528" r:id="rId33"/>
    <p:sldId id="529" r:id="rId34"/>
    <p:sldId id="530" r:id="rId35"/>
    <p:sldId id="531" r:id="rId36"/>
    <p:sldId id="533" r:id="rId37"/>
    <p:sldId id="534" r:id="rId38"/>
    <p:sldId id="536" r:id="rId39"/>
    <p:sldId id="535" r:id="rId40"/>
    <p:sldId id="538" r:id="rId41"/>
    <p:sldId id="537" r:id="rId42"/>
    <p:sldId id="539" r:id="rId43"/>
    <p:sldId id="540" r:id="rId44"/>
    <p:sldId id="541" r:id="rId45"/>
    <p:sldId id="542" r:id="rId46"/>
    <p:sldId id="543" r:id="rId47"/>
    <p:sldId id="544" r:id="rId48"/>
    <p:sldId id="545" r:id="rId49"/>
    <p:sldId id="546" r:id="rId50"/>
    <p:sldId id="547" r:id="rId51"/>
    <p:sldId id="548" r:id="rId52"/>
    <p:sldId id="549" r:id="rId53"/>
    <p:sldId id="550" r:id="rId54"/>
    <p:sldId id="551" r:id="rId55"/>
    <p:sldId id="552" r:id="rId56"/>
    <p:sldId id="553" r:id="rId57"/>
    <p:sldId id="554" r:id="rId58"/>
    <p:sldId id="556" r:id="rId59"/>
    <p:sldId id="555" r:id="rId60"/>
    <p:sldId id="557" r:id="rId61"/>
    <p:sldId id="558" r:id="rId62"/>
    <p:sldId id="559" r:id="rId63"/>
    <p:sldId id="560" r:id="rId64"/>
    <p:sldId id="561" r:id="rId65"/>
    <p:sldId id="562" r:id="rId66"/>
    <p:sldId id="563" r:id="rId67"/>
    <p:sldId id="564" r:id="rId6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CC0000"/>
    <a:srgbClr val="FF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5244" autoAdjust="0"/>
  </p:normalViewPr>
  <p:slideViewPr>
    <p:cSldViewPr>
      <p:cViewPr varScale="1">
        <p:scale>
          <a:sx n="93" d="100"/>
          <a:sy n="93" d="100"/>
        </p:scale>
        <p:origin x="-1752" y="-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1" Type="http://schemas.openxmlformats.org/officeDocument/2006/relationships/tableStyles" Target="tableStyles.xml"/><Relationship Id="rId70" Type="http://schemas.openxmlformats.org/officeDocument/2006/relationships/viewProps" Target="viewProps.xml"/><Relationship Id="rId7" Type="http://schemas.openxmlformats.org/officeDocument/2006/relationships/slide" Target="slides/slide4.xml"/><Relationship Id="rId69" Type="http://schemas.openxmlformats.org/officeDocument/2006/relationships/presProps" Target="presProps.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notesMaster" Target="notesMasters/notesMaster1.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A917C736-2B7C-46C3-BDD6-73A7214ACC1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662E94-7E1C-4ADF-BA3E-DD285B8CDEDA}"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p:nvPr>
        </p:nvSpPr>
        <p:spPr/>
      </p:sp>
      <p:sp>
        <p:nvSpPr>
          <p:cNvPr id="737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5D20DB-8B57-427C-98CD-F2929B984012}"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p:nvPr>
        </p:nvSpPr>
        <p:spPr/>
      </p:sp>
      <p:sp>
        <p:nvSpPr>
          <p:cNvPr id="757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4552EF-A918-4624-AD2D-22F40F27FEF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p:nvPr>
        </p:nvSpPr>
        <p:spPr/>
      </p:sp>
      <p:sp>
        <p:nvSpPr>
          <p:cNvPr id="778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78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6098D4-5211-4E0A-8E84-47D696113FB4}"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p:nvPr>
        </p:nvSpPr>
        <p:spPr/>
      </p:sp>
      <p:sp>
        <p:nvSpPr>
          <p:cNvPr id="7987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98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2EDBC6-5F26-4F76-BE10-A084919B79AE}"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29D6FAE-12A0-4C57-9F94-DA55756BB096}"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27DC523-6FFC-4428-9D56-496906D4FA9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3160189-46A1-4E88-890B-320519E2ADBA}"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01625" y="1752600"/>
            <a:ext cx="4194175" cy="4270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752600"/>
            <a:ext cx="4194175" cy="4270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E8B5125-F544-497C-857C-B747F4648BB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1A7D09F-DE88-4C96-AF73-7D3174B593E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B1448DE-D2F0-4C37-90FC-E647BCD1EE6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141E8618-6F67-45DE-AFEE-988D4CDC1771}"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0E90869-3A82-4264-9B8C-843E22D6CE5B}"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18DE195-826E-45F2-9C49-E69BC0AE8EB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758E3D0C-80F6-4F30-9876-3BBF6236E6D7}"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D073CD2B-A4EF-4628-8299-D4182850E1B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6EFFD7E1-F87B-4DC1-931E-6AFE08B8078B}"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497F441-7031-43EA-9D68-718565F7113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gfgong@zj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jpe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2.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_rels/slide2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image" Target="../media/image20.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32.png"/><Relationship Id="rId1" Type="http://schemas.openxmlformats.org/officeDocument/2006/relationships/image" Target="../media/image31.jpeg"/></Relationships>
</file>

<file path=ppt/slides/_rels/slide2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jpeg"/></Relationships>
</file>

<file path=ppt/slides/_rels/slide29.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37.jpeg"/></Relationships>
</file>

<file path=ppt/slides/_rels/slide3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37.jpeg"/><Relationship Id="rId1" Type="http://schemas.openxmlformats.org/officeDocument/2006/relationships/image" Target="../media/image46.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jpeg"/></Relationships>
</file>

<file path=ppt/slides/_rels/slide3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1.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66.png"/><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image" Target="../media/image60.png"/></Relationships>
</file>

<file path=ppt/slides/_rels/slide3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61.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6.emf"/><Relationship Id="rId1" Type="http://schemas.openxmlformats.org/officeDocument/2006/relationships/image" Target="../media/image72.png"/></Relationships>
</file>

<file path=ppt/slides/_rels/slide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image" Target="../media/image77.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77.jpe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77.jpeg"/></Relationships>
</file>

<file path=ppt/slides/_rels/slide45.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jpeg"/><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image" Target="../media/image84.png"/></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3.png"/><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image" Target="../media/image90.png"/></Relationships>
</file>

<file path=ppt/slides/_rels/slide4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5.jpeg"/><Relationship Id="rId3" Type="http://schemas.openxmlformats.org/officeDocument/2006/relationships/image" Target="../media/image94.png"/><Relationship Id="rId2" Type="http://schemas.openxmlformats.org/officeDocument/2006/relationships/tags" Target="../tags/tag2.xml"/><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4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00.png"/><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image" Target="../media/image97.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2.png"/><Relationship Id="rId1" Type="http://schemas.openxmlformats.org/officeDocument/2006/relationships/image" Target="../media/image101.jpe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3.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5.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6.png"/></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8.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7.png"/><Relationship Id="rId1" Type="http://schemas.openxmlformats.org/officeDocument/2006/relationships/image" Target="../media/image109.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jpe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2.jpeg"/><Relationship Id="rId1" Type="http://schemas.openxmlformats.org/officeDocument/2006/relationships/image" Target="../media/image111.jpe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4.png"/><Relationship Id="rId1" Type="http://schemas.openxmlformats.org/officeDocument/2006/relationships/image" Target="../media/image1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18.png"/><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image" Target="../media/image115.jpeg"/></Relationships>
</file>

<file path=ppt/slides/_rels/slide6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1.png"/><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image" Target="../media/image115.jpeg"/></Relationships>
</file>

<file path=ppt/slides/_rels/slide63.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5.png"/><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image" Target="../media/image122.jpe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7.jpeg"/><Relationship Id="rId1" Type="http://schemas.openxmlformats.org/officeDocument/2006/relationships/image" Target="../media/image126.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p:cNvSpPr>
          <p:nvPr>
            <p:ph type="ctrTitle"/>
          </p:nvPr>
        </p:nvSpPr>
        <p:spPr>
          <a:xfrm>
            <a:off x="755650" y="1125538"/>
            <a:ext cx="7991475" cy="1143000"/>
          </a:xfrm>
        </p:spPr>
        <p:txBody>
          <a:bodyPr/>
          <a:lstStyle/>
          <a:p>
            <a:pPr eaLnBrk="1" hangingPunct="1"/>
            <a:r>
              <a:rPr lang="zh-CN" altLang="en-US" sz="4000" b="1" dirty="0"/>
              <a:t>液压传动及</a:t>
            </a:r>
            <a:r>
              <a:rPr lang="zh-CN" altLang="en-US" sz="4000" b="1" dirty="0" smtClean="0"/>
              <a:t>控制</a:t>
            </a:r>
            <a:endParaRPr lang="zh-CN" altLang="en-US" sz="4000" b="1" dirty="0"/>
          </a:p>
        </p:txBody>
      </p:sp>
      <p:sp>
        <p:nvSpPr>
          <p:cNvPr id="4099" name="Rectangle 3"/>
          <p:cNvSpPr>
            <a:spLocks noGrp="1" noRot="1" noChangeArrowheads="1"/>
          </p:cNvSpPr>
          <p:nvPr>
            <p:ph type="subTitle" idx="1"/>
          </p:nvPr>
        </p:nvSpPr>
        <p:spPr/>
        <p:txBody>
          <a:bodyPr rtlCol="0">
            <a:normAutofit/>
          </a:bodyPr>
          <a:lstStyle/>
          <a:p>
            <a:pPr eaLnBrk="1" fontAlgn="auto" hangingPunct="1">
              <a:spcAft>
                <a:spcPts val="0"/>
              </a:spcAft>
              <a:defRPr/>
            </a:pPr>
            <a:r>
              <a:rPr lang="zh-CN" altLang="en-US" b="1"/>
              <a:t>龚国芳</a:t>
            </a:r>
            <a:endParaRPr lang="zh-CN" altLang="en-US" b="1"/>
          </a:p>
          <a:p>
            <a:pPr eaLnBrk="1" fontAlgn="auto" hangingPunct="1">
              <a:spcAft>
                <a:spcPts val="0"/>
              </a:spcAft>
              <a:defRPr/>
            </a:pPr>
            <a:r>
              <a:rPr lang="en-US" altLang="zh-CN"/>
              <a:t>E-mail: </a:t>
            </a:r>
            <a:r>
              <a:rPr lang="en-US" altLang="zh-CN">
                <a:hlinkClick r:id="rId1"/>
              </a:rPr>
              <a:t>gfgong@zju.edu.cn</a:t>
            </a:r>
            <a:endParaRPr lang="en-US" altLang="zh-CN"/>
          </a:p>
          <a:p>
            <a:pPr eaLnBrk="1" fontAlgn="auto" hangingPunct="1">
              <a:spcAft>
                <a:spcPts val="0"/>
              </a:spcAft>
              <a:defRPr/>
            </a:pPr>
            <a:r>
              <a:rPr lang="en-US" altLang="zh-CN"/>
              <a:t>Tel: 13675863187</a:t>
            </a:r>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7" name="文本框 19"/>
          <p:cNvSpPr txBox="1">
            <a:spLocks noChangeArrowheads="1"/>
          </p:cNvSpPr>
          <p:nvPr/>
        </p:nvSpPr>
        <p:spPr bwMode="auto">
          <a:xfrm>
            <a:off x="457200" y="105273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三、污染的测定</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79512" y="1594023"/>
            <a:ext cx="252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（一）质量测定法</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9" name="矩形 8"/>
          <p:cNvSpPr/>
          <p:nvPr/>
        </p:nvSpPr>
        <p:spPr>
          <a:xfrm>
            <a:off x="448905" y="2002561"/>
            <a:ext cx="7920880" cy="87075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100mL</a:t>
            </a:r>
            <a:r>
              <a:rPr lang="zh-CN" altLang="en-US" dirty="0">
                <a:latin typeface="Times New Roman" panose="02020603050405020304" pitchFamily="18" charset="0"/>
                <a:ea typeface="黑体" panose="02010609060101010101" pitchFamily="49" charset="-122"/>
              </a:rPr>
              <a:t>，过滤并烘干，称出颗粒的质量，依标准定级。</a:t>
            </a:r>
            <a:endParaRPr lang="en-US" altLang="zh-CN" dirty="0">
              <a:latin typeface="Times New Roman" panose="02020603050405020304" pitchFamily="18" charset="0"/>
              <a:ea typeface="黑体" panose="02010609060101010101" pitchFamily="49" charset="-122"/>
            </a:endParaRPr>
          </a:p>
          <a:p>
            <a:pPr>
              <a:lnSpc>
                <a:spcPct val="150000"/>
              </a:lnSpc>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此法</a:t>
            </a:r>
            <a:r>
              <a:rPr lang="zh-CN" altLang="en-US" dirty="0">
                <a:solidFill>
                  <a:srgbClr val="FF0000"/>
                </a:solidFill>
                <a:latin typeface="Times New Roman" panose="02020603050405020304" pitchFamily="18" charset="0"/>
                <a:ea typeface="黑体" panose="02010609060101010101" pitchFamily="49" charset="-122"/>
              </a:rPr>
              <a:t>只表示颗粒污染物的总量</a:t>
            </a:r>
            <a:r>
              <a:rPr lang="zh-CN" altLang="en-US" dirty="0">
                <a:latin typeface="Times New Roman" panose="02020603050405020304" pitchFamily="18" charset="0"/>
                <a:ea typeface="黑体" panose="02010609060101010101" pitchFamily="49" charset="-122"/>
              </a:rPr>
              <a:t>，不反映颗粒尺寸的大小及其分布情况。</a:t>
            </a:r>
            <a:endParaRPr lang="en-US" altLang="zh-CN" dirty="0">
              <a:latin typeface="Times New Roman" panose="02020603050405020304" pitchFamily="18" charset="0"/>
              <a:ea typeface="黑体" panose="02010609060101010101" pitchFamily="49" charset="-122"/>
            </a:endParaRPr>
          </a:p>
        </p:txBody>
      </p:sp>
      <p:sp>
        <p:nvSpPr>
          <p:cNvPr id="10" name="文本框 19"/>
          <p:cNvSpPr txBox="1">
            <a:spLocks noChangeArrowheads="1"/>
          </p:cNvSpPr>
          <p:nvPr/>
        </p:nvSpPr>
        <p:spPr bwMode="auto">
          <a:xfrm>
            <a:off x="179512" y="2951151"/>
            <a:ext cx="252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（二）颗粒计数法</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11" name="矩形 10"/>
          <p:cNvSpPr/>
          <p:nvPr/>
        </p:nvSpPr>
        <p:spPr>
          <a:xfrm>
            <a:off x="631658" y="3429000"/>
            <a:ext cx="4680520" cy="495585"/>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微镜计数法和自动颗粒计数法。</a:t>
            </a:r>
            <a:endParaRPr lang="zh-CN" altLang="en-US" sz="2000" dirty="0">
              <a:latin typeface="Times New Roman" panose="02020603050405020304" pitchFamily="18" charset="0"/>
              <a:ea typeface="黑体" panose="02010609060101010101" pitchFamily="49" charset="-122"/>
            </a:endParaRPr>
          </a:p>
        </p:txBody>
      </p:sp>
      <p:sp>
        <p:nvSpPr>
          <p:cNvPr id="12" name="矩形 11"/>
          <p:cNvSpPr/>
          <p:nvPr/>
        </p:nvSpPr>
        <p:spPr>
          <a:xfrm>
            <a:off x="631658" y="4008680"/>
            <a:ext cx="7920880" cy="957250"/>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显微镜计数法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100mL</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样品</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真空过滤</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颗粒进行溶剂处理后</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放在显微镜下</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找出其尺寸大小及数量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依标准定级。</a:t>
            </a:r>
            <a:endParaRPr lang="zh-CN" altLang="en-US" sz="5400" dirty="0">
              <a:latin typeface="Times New Roman" panose="02020603050405020304" pitchFamily="18" charset="0"/>
              <a:ea typeface="黑体" panose="02010609060101010101" pitchFamily="49" charset="-122"/>
            </a:endParaRPr>
          </a:p>
        </p:txBody>
      </p:sp>
      <p:sp>
        <p:nvSpPr>
          <p:cNvPr id="13" name="矩形 12"/>
          <p:cNvSpPr/>
          <p:nvPr/>
        </p:nvSpPr>
        <p:spPr>
          <a:xfrm>
            <a:off x="631658" y="5050025"/>
            <a:ext cx="7920880" cy="957250"/>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自动颗粒计数法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利用光源照射油液样品时</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油液中颗粒在光电传感器上投影所发出的脉冲信号来测定油液的污染等级的。</a:t>
            </a:r>
            <a:endParaRPr lang="zh-CN" altLang="en-US" sz="20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14" name="文本框 19"/>
          <p:cNvSpPr txBox="1">
            <a:spLocks noChangeArrowheads="1"/>
          </p:cNvSpPr>
          <p:nvPr/>
        </p:nvSpPr>
        <p:spPr bwMode="auto">
          <a:xfrm>
            <a:off x="539552" y="112474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四、污染的等级</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5" name="矩形 14"/>
          <p:cNvSpPr/>
          <p:nvPr/>
        </p:nvSpPr>
        <p:spPr>
          <a:xfrm>
            <a:off x="611560" y="1586409"/>
            <a:ext cx="8136904" cy="1418915"/>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液压液的污染等级</a:t>
            </a:r>
            <a:r>
              <a:rPr lang="zh-CN"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按单位体积液压液中固体颗粒污染物的含量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液压液中所含固体颗粒的浓度</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来划分的。</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14039—2002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(ISO 4406: 1999</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MOD)</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16" name="矩形 15"/>
          <p:cNvSpPr/>
          <p:nvPr/>
        </p:nvSpPr>
        <p:spPr>
          <a:xfrm>
            <a:off x="539552" y="2920549"/>
            <a:ext cx="5328592" cy="2803909"/>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自动颗粒计数器计数所报告的污染等级代号由三个代码组成</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分别代表每毫升油液中颗粒尺寸</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≥14μm(c)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显微镜计数所报告的污染等级代号</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则由</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≥5μm</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≥15μm</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两个颗粒尺寸范围的颗粒浓度代码组成。</a:t>
            </a:r>
            <a:endParaRPr lang="zh-CN" altLang="en-US" sz="2000" dirty="0">
              <a:latin typeface="Times New Roman" panose="02020603050405020304" pitchFamily="18" charset="0"/>
              <a:ea typeface="黑体" panose="02010609060101010101" pitchFamily="49" charset="-122"/>
            </a:endParaRPr>
          </a:p>
        </p:txBody>
      </p:sp>
      <p:graphicFrame>
        <p:nvGraphicFramePr>
          <p:cNvPr id="17" name="表格 16"/>
          <p:cNvGraphicFramePr>
            <a:graphicFrameLocks noGrp="1"/>
          </p:cNvGraphicFramePr>
          <p:nvPr/>
        </p:nvGraphicFramePr>
        <p:xfrm>
          <a:off x="4798367" y="64330"/>
          <a:ext cx="3888433" cy="5557894"/>
        </p:xfrm>
        <a:graphic>
          <a:graphicData uri="http://schemas.openxmlformats.org/drawingml/2006/table">
            <a:tbl>
              <a:tblPr firstRow="1" firstCol="1" bandRow="1">
                <a:tableStyleId>{5C22544A-7EE6-4342-B048-85BDC9FD1C3A}</a:tableStyleId>
              </a:tblPr>
              <a:tblGrid>
                <a:gridCol w="1334448"/>
                <a:gridCol w="1334448"/>
                <a:gridCol w="1219537"/>
              </a:tblGrid>
              <a:tr h="228947">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每毫升的颗粒数</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hMerge="1">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代　　码</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653978">
                <a:tc>
                  <a:txBody>
                    <a:bodyPr/>
                    <a:lstStyle/>
                    <a:p>
                      <a:pPr algn="ctr">
                        <a:lnSpc>
                          <a:spcPts val="1200"/>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大　　于</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小于等于</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endParaRPr lang="zh-CN" altLang="en-US" sz="3600" dirty="0">
                        <a:latin typeface="Times New Roman" panose="02020603050405020304" pitchFamily="18" charset="0"/>
                        <a:ea typeface="黑体" panose="02010609060101010101" pitchFamily="49" charset="-122"/>
                      </a:endParaRPr>
                    </a:p>
                  </a:txBody>
                  <a:tcPr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9408">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2 500 000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&gt;28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1 300 000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2 500 000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640 000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1 300 000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27</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320 000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640 000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160 000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320 000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80 000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160 000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24</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40 000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23</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21</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5 000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2 500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19</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1 300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2 500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640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1 300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17</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320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640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160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80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160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40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13</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20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11</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5</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2.5</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9</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1.3</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0.64</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1.3</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7</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0.32</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0.64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0.16</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0.32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0.08</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0.16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0.04</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0.02</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0.04</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0.01</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0.01</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bl>
          </a:graphicData>
        </a:graphic>
      </p:graphicFrame>
      <p:sp>
        <p:nvSpPr>
          <p:cNvPr id="19" name="矩形 18"/>
          <p:cNvSpPr/>
          <p:nvPr/>
        </p:nvSpPr>
        <p:spPr>
          <a:xfrm>
            <a:off x="539552" y="5640084"/>
            <a:ext cx="8424936" cy="1153586"/>
          </a:xfrm>
          <a:prstGeom prst="rect">
            <a:avLst/>
          </a:prstGeom>
        </p:spPr>
        <p:txBody>
          <a:bodyPr wrap="square">
            <a:spAutoFit/>
          </a:bodyPr>
          <a:lstStyle/>
          <a:p>
            <a:pPr indent="203200">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自动颗粒计数器计数的污染等级代号为</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22/18/13</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表示每毫升中</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20000~40000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1300~2500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≥14μm(c)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40~80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14" name="文本框 19"/>
          <p:cNvSpPr txBox="1">
            <a:spLocks noChangeArrowheads="1"/>
          </p:cNvSpPr>
          <p:nvPr/>
        </p:nvSpPr>
        <p:spPr bwMode="auto">
          <a:xfrm>
            <a:off x="539552" y="112474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四、污染的等级</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16401" r="23225" b="17801"/>
          <a:stretch>
            <a:fillRect/>
          </a:stretch>
        </p:blipFill>
        <p:spPr>
          <a:xfrm>
            <a:off x="713684" y="1798853"/>
            <a:ext cx="7409507" cy="4974955"/>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9" name="B2T11.EPS" descr="id:2147502869;FounderCES"/>
          <p:cNvPicPr/>
          <p:nvPr/>
        </p:nvPicPr>
        <p:blipFill>
          <a:blip r:embed="rId1"/>
          <a:stretch>
            <a:fillRect/>
          </a:stretch>
        </p:blipFill>
        <p:spPr>
          <a:xfrm>
            <a:off x="971600" y="2538340"/>
            <a:ext cx="7200800" cy="4149080"/>
          </a:xfrm>
          <a:prstGeom prst="rect">
            <a:avLst/>
          </a:prstGeom>
        </p:spPr>
      </p:pic>
      <p:sp>
        <p:nvSpPr>
          <p:cNvPr id="10" name="矩形 9"/>
          <p:cNvSpPr/>
          <p:nvPr/>
        </p:nvSpPr>
        <p:spPr>
          <a:xfrm>
            <a:off x="755576" y="1488869"/>
            <a:ext cx="8208912" cy="999697"/>
          </a:xfrm>
          <a:prstGeom prst="rect">
            <a:avLst/>
          </a:prstGeom>
        </p:spPr>
        <p:txBody>
          <a:bodyPr wrap="square">
            <a:spAutoFit/>
          </a:bodyPr>
          <a:lstStyle/>
          <a:p>
            <a:pPr>
              <a:lnSpc>
                <a:spcPct val="20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20110—2006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提供了对液压元件污染物</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清洁度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进行分析、评价的基本方法和准则</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JB/T 7858—2006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规定了液压元件清洁度评定方法及液压元件清洁度指标。</a:t>
            </a:r>
            <a:endParaRPr lang="zh-CN" altLang="en-US" sz="16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19201" r="24800" b="17800"/>
          <a:stretch>
            <a:fillRect/>
          </a:stretch>
        </p:blipFill>
        <p:spPr>
          <a:xfrm>
            <a:off x="540521" y="1547249"/>
            <a:ext cx="7552553" cy="4998013"/>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0" name="矩形 9"/>
          <p:cNvSpPr/>
          <p:nvPr/>
        </p:nvSpPr>
        <p:spPr>
          <a:xfrm>
            <a:off x="755576" y="1488869"/>
            <a:ext cx="8208912" cy="999697"/>
          </a:xfrm>
          <a:prstGeom prst="rect">
            <a:avLst/>
          </a:prstGeom>
        </p:spPr>
        <p:txBody>
          <a:bodyPr wrap="square">
            <a:spAutoFit/>
          </a:bodyPr>
          <a:lstStyle/>
          <a:p>
            <a:pPr>
              <a:lnSpc>
                <a:spcPct val="20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20110—2006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提供了对液压元件污染物</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清洁度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进行分析、评价的基本方法和准则</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JB/T 7858—2006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规定了液压元件清洁度评定方法及液压元件清洁度指标。</a:t>
            </a:r>
            <a:endParaRPr lang="zh-CN" altLang="en-US" sz="1600" dirty="0">
              <a:latin typeface="Times New Roman" panose="02020603050405020304" pitchFamily="18" charset="0"/>
              <a:ea typeface="黑体" panose="02010609060101010101" pitchFamily="49" charset="-122"/>
            </a:endParaRPr>
          </a:p>
        </p:txBody>
      </p:sp>
      <p:sp>
        <p:nvSpPr>
          <p:cNvPr id="6" name="矩形 5"/>
          <p:cNvSpPr/>
          <p:nvPr/>
        </p:nvSpPr>
        <p:spPr>
          <a:xfrm>
            <a:off x="457200" y="2921591"/>
            <a:ext cx="4232249" cy="314638"/>
          </a:xfrm>
          <a:prstGeom prst="rect">
            <a:avLst/>
          </a:prstGeom>
        </p:spPr>
        <p:txBody>
          <a:bodyPr wrap="none">
            <a:spAutoFit/>
          </a:bodyPr>
          <a:lstStyle/>
          <a:p>
            <a:pPr indent="266700">
              <a:lnSpc>
                <a:spcPts val="1575"/>
              </a:lnSpc>
              <a:spcAft>
                <a:spcPts val="0"/>
              </a:spcAft>
            </a:pP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控制液压液污染</a:t>
            </a: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的常用措施</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748522" y="3338611"/>
            <a:ext cx="4461861"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严格清洗元件和系统。</a:t>
            </a:r>
            <a:endParaRPr lang="zh-CN" altLang="en-US" sz="4000" dirty="0">
              <a:latin typeface="Times New Roman" panose="02020603050405020304" pitchFamily="18" charset="0"/>
              <a:ea typeface="黑体" panose="02010609060101010101" pitchFamily="49" charset="-122"/>
            </a:endParaRPr>
          </a:p>
        </p:txBody>
      </p:sp>
      <p:sp>
        <p:nvSpPr>
          <p:cNvPr id="11" name="矩形 10"/>
          <p:cNvSpPr/>
          <p:nvPr/>
        </p:nvSpPr>
        <p:spPr>
          <a:xfrm>
            <a:off x="748522" y="3833598"/>
            <a:ext cx="7855926" cy="707886"/>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防止污染物从外界侵入。须经过过滤器注入系统。油箱呼吸孔上装设空气过滤器</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液压缸活塞杆端部应装防尘密封。</a:t>
            </a:r>
            <a:endParaRPr lang="zh-CN" altLang="en-US" sz="4000" dirty="0">
              <a:latin typeface="Times New Roman" panose="02020603050405020304" pitchFamily="18" charset="0"/>
              <a:ea typeface="黑体" panose="02010609060101010101" pitchFamily="49" charset="-122"/>
            </a:endParaRPr>
          </a:p>
        </p:txBody>
      </p:sp>
      <p:sp>
        <p:nvSpPr>
          <p:cNvPr id="12" name="矩形 11"/>
          <p:cNvSpPr/>
          <p:nvPr/>
        </p:nvSpPr>
        <p:spPr>
          <a:xfrm>
            <a:off x="748522" y="4636361"/>
            <a:ext cx="3751470"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采用高性能的过滤器。</a:t>
            </a:r>
            <a:endParaRPr lang="zh-CN" altLang="en-US" sz="2000" dirty="0">
              <a:latin typeface="Times New Roman" panose="02020603050405020304" pitchFamily="18" charset="0"/>
              <a:ea typeface="黑体" panose="02010609060101010101" pitchFamily="49" charset="-122"/>
            </a:endParaRPr>
          </a:p>
        </p:txBody>
      </p:sp>
      <p:sp>
        <p:nvSpPr>
          <p:cNvPr id="13" name="矩形 12"/>
          <p:cNvSpPr/>
          <p:nvPr/>
        </p:nvSpPr>
        <p:spPr>
          <a:xfrm>
            <a:off x="748522" y="5131348"/>
            <a:ext cx="7652154"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控制液压液的温度。</a:t>
            </a:r>
            <a:endParaRPr lang="zh-CN" altLang="en-US" sz="2000" dirty="0">
              <a:latin typeface="Times New Roman" panose="02020603050405020304" pitchFamily="18" charset="0"/>
              <a:ea typeface="黑体" panose="02010609060101010101" pitchFamily="49" charset="-122"/>
            </a:endParaRPr>
          </a:p>
        </p:txBody>
      </p:sp>
      <p:sp>
        <p:nvSpPr>
          <p:cNvPr id="14" name="矩形 13"/>
          <p:cNvSpPr/>
          <p:nvPr/>
        </p:nvSpPr>
        <p:spPr>
          <a:xfrm>
            <a:off x="748522" y="5626335"/>
            <a:ext cx="8352928"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保持系统所有部位良好的密封性。</a:t>
            </a:r>
            <a:endParaRPr lang="zh-CN" altLang="en-US" sz="2000" dirty="0">
              <a:latin typeface="Times New Roman" panose="02020603050405020304" pitchFamily="18" charset="0"/>
              <a:ea typeface="黑体" panose="02010609060101010101" pitchFamily="49" charset="-122"/>
            </a:endParaRPr>
          </a:p>
        </p:txBody>
      </p:sp>
      <p:sp>
        <p:nvSpPr>
          <p:cNvPr id="15" name="矩形 14"/>
          <p:cNvSpPr/>
          <p:nvPr/>
        </p:nvSpPr>
        <p:spPr>
          <a:xfrm>
            <a:off x="748522" y="6121320"/>
            <a:ext cx="8240885"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定期检查和更换液压液并形成制度。</a:t>
            </a:r>
            <a:endParaRPr lang="zh-CN" altLang="en-US" sz="20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31800" r="22438" b="6601"/>
          <a:stretch>
            <a:fillRect/>
          </a:stretch>
        </p:blipFill>
        <p:spPr>
          <a:xfrm>
            <a:off x="611559" y="1700808"/>
            <a:ext cx="7817187" cy="4844454"/>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dirty="0">
                <a:solidFill>
                  <a:srgbClr val="CC0000"/>
                </a:solidFill>
              </a:rPr>
              <a:t>第三章 液压流体力学基础</a:t>
            </a:r>
            <a:endParaRPr lang="zh-CN" altLang="en-US" b="1" dirty="0">
              <a:solidFill>
                <a:srgbClr val="CC0000"/>
              </a:solidFill>
            </a:endParaRPr>
          </a:p>
        </p:txBody>
      </p:sp>
      <p:sp>
        <p:nvSpPr>
          <p:cNvPr id="8" name="文本框 7"/>
          <p:cNvSpPr txBox="1"/>
          <p:nvPr/>
        </p:nvSpPr>
        <p:spPr>
          <a:xfrm>
            <a:off x="-468560" y="1340127"/>
            <a:ext cx="4572000" cy="400110"/>
          </a:xfrm>
          <a:prstGeom prst="rect">
            <a:avLst/>
          </a:prstGeom>
          <a:noFill/>
        </p:spPr>
        <p:txBody>
          <a:bodyPr wrap="square">
            <a:spAutoFit/>
          </a:bodyPr>
          <a:lstStyle/>
          <a:p>
            <a:pPr algn="ct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第一节      液体静力学</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539552" y="2706063"/>
            <a:ext cx="8380212" cy="12265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20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单位面积上所受的内法线方向的法向应力称为压力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面积上作用有法向力</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液体内某点处的压力即定义为</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矩形 11"/>
              <p:cNvSpPr/>
              <p:nvPr/>
            </p:nvSpPr>
            <p:spPr>
              <a:xfrm>
                <a:off x="1619672" y="4479448"/>
                <a:ext cx="1549847" cy="610936"/>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m:rPr>
                          <m:sty m:val="p"/>
                        </m:rPr>
                        <a:rPr lang="en-US" altLang="zh-CN">
                          <a:solidFill>
                            <a:srgbClr val="000000"/>
                          </a:solidFill>
                          <a:latin typeface="Cambria Math" panose="02040503050406030204" pitchFamily="18" charset="0"/>
                          <a:ea typeface="方正书宋_GBK"/>
                          <a:cs typeface="Times New Roman" panose="02020603050405020304" pitchFamily="18" charset="0"/>
                        </a:rPr>
                        <m:t>p</m:t>
                      </m:r>
                      <m:r>
                        <a:rPr lang="en-US" altLang="zh-CN">
                          <a:solidFill>
                            <a:srgbClr val="000000"/>
                          </a:solidFill>
                          <a:latin typeface="Cambria Math" panose="02040503050406030204" pitchFamily="18" charset="0"/>
                          <a:ea typeface="方正书宋_GBK"/>
                          <a:cs typeface="Times New Roman" panose="02020603050405020304" pitchFamily="18" charset="0"/>
                        </a:rPr>
                        <m:t>=</m:t>
                      </m:r>
                      <m:limLow>
                        <m:limLowPr>
                          <m:ctrlPr>
                            <a:rPr lang="zh-CN" altLang="en-US" i="1">
                              <a:latin typeface="Cambria Math" panose="02040503050406030204"/>
                            </a:rPr>
                          </m:ctrlPr>
                        </m:limLowPr>
                        <m:e>
                          <m:r>
                            <m:rPr>
                              <m:sty m:val="p"/>
                            </m:rPr>
                            <a:rPr lang="zh-CN" altLang="en-US">
                              <a:latin typeface="Cambria Math" panose="02040503050406030204" pitchFamily="18" charset="0"/>
                            </a:rPr>
                            <m:t>l</m:t>
                          </m:r>
                          <m:r>
                            <m:rPr>
                              <m:sty m:val="p"/>
                            </m:rPr>
                            <a:rPr lang="zh-CN" altLang="en-US" i="0">
                              <a:latin typeface="Cambria Math" panose="02040503050406030204" pitchFamily="18" charset="0"/>
                            </a:rPr>
                            <m:t>im</m:t>
                          </m:r>
                        </m:e>
                        <m:lim>
                          <m:r>
                            <a:rPr lang="zh-CN" altLang="en-US" i="1">
                              <a:latin typeface="Cambria Math" panose="02040503050406030204" pitchFamily="18" charset="0"/>
                            </a:rPr>
                            <m:t>𝛥</m:t>
                          </m:r>
                          <m:r>
                            <m:rPr>
                              <m:sty m:val="p"/>
                            </m:rPr>
                            <a:rPr lang="zh-CN" altLang="en-US" i="0">
                              <a:latin typeface="Cambria Math" panose="02040503050406030204" pitchFamily="18" charset="0"/>
                            </a:rPr>
                            <m:t>A</m:t>
                          </m:r>
                          <m:r>
                            <m:rPr>
                              <m:nor/>
                            </m:rPr>
                            <a:rPr lang="zh-CN" altLang="en-US" i="1">
                              <a:latin typeface="Times New Roman" panose="02020603050405020304" pitchFamily="18" charset="0"/>
                              <a:ea typeface="黑体" panose="02010609060101010101" pitchFamily="49" charset="-122"/>
                            </a:rPr>
                            <m:t>→</m:t>
                          </m:r>
                          <m:r>
                            <a:rPr lang="zh-CN" altLang="en-US" i="0">
                              <a:latin typeface="Cambria Math" panose="02040503050406030204" pitchFamily="18" charset="0"/>
                            </a:rPr>
                            <m:t>0</m:t>
                          </m:r>
                        </m:lim>
                      </m:limLow>
                      <m:f>
                        <m:fPr>
                          <m:ctrlPr>
                            <a:rPr lang="zh-CN" altLang="en-US" i="1">
                              <a:latin typeface="Cambria Math" panose="02040503050406030204"/>
                            </a:rPr>
                          </m:ctrlPr>
                        </m:fPr>
                        <m:num>
                          <m:r>
                            <m:rPr>
                              <m:sty m:val="p"/>
                            </m:rPr>
                            <a:rPr lang="zh-CN" altLang="en-US" i="0">
                              <a:latin typeface="Cambria Math" panose="02040503050406030204" pitchFamily="18" charset="0"/>
                            </a:rPr>
                            <m:t>Δ</m:t>
                          </m:r>
                          <m:r>
                            <a:rPr lang="zh-CN" altLang="en-US" i="1">
                              <a:latin typeface="Cambria Math" panose="02040503050406030204" pitchFamily="18" charset="0"/>
                            </a:rPr>
                            <m:t>𝐹</m:t>
                          </m:r>
                        </m:num>
                        <m:den>
                          <m:r>
                            <m:rPr>
                              <m:sty m:val="p"/>
                            </m:rPr>
                            <a:rPr lang="zh-CN" altLang="en-US" i="0">
                              <a:latin typeface="Cambria Math" panose="02040503050406030204" pitchFamily="18" charset="0"/>
                            </a:rPr>
                            <m:t>Δ</m:t>
                          </m:r>
                          <m:r>
                            <a:rPr lang="zh-CN" altLang="en-US" i="1">
                              <a:latin typeface="Cambria Math" panose="02040503050406030204" pitchFamily="18" charset="0"/>
                            </a:rPr>
                            <m:t>𝐴</m:t>
                          </m:r>
                        </m:den>
                      </m:f>
                    </m:oMath>
                  </m:oMathPara>
                </a14:m>
                <a:endParaRPr lang="zh-CN" altLang="en-US" dirty="0">
                  <a:latin typeface="Times New Roman" panose="02020603050405020304" pitchFamily="18" charset="0"/>
                  <a:ea typeface="黑体" panose="02010609060101010101" pitchFamily="49" charset="-122"/>
                </a:endParaRPr>
              </a:p>
            </p:txBody>
          </p:sp>
        </mc:Choice>
        <mc:Fallback>
          <p:sp>
            <p:nvSpPr>
              <p:cNvPr id="12" name="矩形 11"/>
              <p:cNvSpPr>
                <a:spLocks noRot="1" noChangeAspect="1" noMove="1" noResize="1" noEditPoints="1" noAdjustHandles="1" noChangeArrowheads="1" noChangeShapeType="1" noTextEdit="1"/>
              </p:cNvSpPr>
              <p:nvPr/>
            </p:nvSpPr>
            <p:spPr>
              <a:xfrm>
                <a:off x="1619672" y="4479448"/>
                <a:ext cx="1549847" cy="610936"/>
              </a:xfrm>
              <a:prstGeom prst="rect">
                <a:avLst/>
              </a:prstGeom>
              <a:blipFill rotWithShape="1">
                <a:blip r:embed="rId1"/>
                <a:stretch>
                  <a:fillRect l="-27" t="-26" r="15" b="37"/>
                </a:stretch>
              </a:blipFill>
            </p:spPr>
            <p:txBody>
              <a:bodyPr/>
              <a:lstStyle/>
              <a:p>
                <a:r>
                  <a:rPr lang="zh-CN" altLang="en-US">
                    <a:noFill/>
                  </a:rPr>
                  <a:t> </a:t>
                </a:r>
              </a:p>
            </p:txBody>
          </p:sp>
        </mc:Fallback>
      </mc:AlternateContent>
      <p:sp>
        <p:nvSpPr>
          <p:cNvPr id="13" name="文本框 19"/>
          <p:cNvSpPr txBox="1">
            <a:spLocks noChangeArrowheads="1"/>
          </p:cNvSpPr>
          <p:nvPr/>
        </p:nvSpPr>
        <p:spPr bwMode="auto">
          <a:xfrm>
            <a:off x="457200" y="2063953"/>
            <a:ext cx="30620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一、压力及其性质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457200" y="5738381"/>
            <a:ext cx="6009575"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静止液体内任意点处的压力在各个方向上都相等</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Picture 5" descr="扫描"/>
          <p:cNvPicPr>
            <a:picLocks noChangeAspect="1" noChangeArrowheads="1"/>
          </p:cNvPicPr>
          <p:nvPr/>
        </p:nvPicPr>
        <p:blipFill>
          <a:blip r:embed="rId2" cstate="print">
            <a:lum contrast="24000"/>
            <a:extLst>
              <a:ext uri="{28A0092B-C50C-407E-A947-70E740481C1C}">
                <a14:useLocalDpi xmlns:a14="http://schemas.microsoft.com/office/drawing/2010/main" val="0"/>
              </a:ext>
            </a:extLst>
          </a:blip>
          <a:srcRect l="5479" t="15630" r="12329" b="4657"/>
          <a:stretch>
            <a:fillRect/>
          </a:stretch>
        </p:blipFill>
        <p:spPr bwMode="auto">
          <a:xfrm>
            <a:off x="6294666" y="3768650"/>
            <a:ext cx="2392134" cy="2032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3T1.EPS" descr="id:2147502923;FounderCES"/>
          <p:cNvPicPr/>
          <p:nvPr/>
        </p:nvPicPr>
        <p:blipFill>
          <a:blip r:embed="rId1"/>
          <a:stretch>
            <a:fillRect/>
          </a:stretch>
        </p:blipFill>
        <p:spPr>
          <a:xfrm>
            <a:off x="5672364" y="1980975"/>
            <a:ext cx="3024336" cy="2433002"/>
          </a:xfrm>
          <a:prstGeom prst="rect">
            <a:avLst/>
          </a:prstGeom>
        </p:spPr>
      </p:pic>
      <p:sp>
        <p:nvSpPr>
          <p:cNvPr id="11" name="矩形 10"/>
          <p:cNvSpPr/>
          <p:nvPr/>
        </p:nvSpPr>
        <p:spPr>
          <a:xfrm>
            <a:off x="5796136" y="4737725"/>
            <a:ext cx="2920992" cy="33855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重力作用下的静止液体</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9"/>
          <p:cNvSpPr txBox="1">
            <a:spLocks noChangeArrowheads="1"/>
          </p:cNvSpPr>
          <p:nvPr/>
        </p:nvSpPr>
        <p:spPr bwMode="auto">
          <a:xfrm>
            <a:off x="434633" y="43263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二、重力作用下静止液体中的压力分布</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9"/>
          <p:cNvSpPr txBox="1">
            <a:spLocks noChangeArrowheads="1"/>
          </p:cNvSpPr>
          <p:nvPr/>
        </p:nvSpPr>
        <p:spPr bwMode="auto">
          <a:xfrm>
            <a:off x="539552" y="1285250"/>
            <a:ext cx="2499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（一）静压力基本方程</a:t>
            </a:r>
            <a:endPar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611560" y="1980975"/>
            <a:ext cx="4572000" cy="141891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取</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小液柱在重力及周围液体的压力作用下处于平衡状态</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其在垂直方向上的力平衡方程式为</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矩形 17"/>
          <p:cNvSpPr/>
          <p:nvPr/>
        </p:nvSpPr>
        <p:spPr>
          <a:xfrm>
            <a:off x="611560" y="4337809"/>
            <a:ext cx="2860078" cy="29751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66700">
              <a:lnSpc>
                <a:spcPts val="1575"/>
              </a:lnSpc>
              <a:spcAft>
                <a:spcPts val="0"/>
              </a:spcAft>
            </a:pP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ρgh</a:t>
            </a:r>
            <a:r>
              <a:rPr lang="en-US" altLang="zh-CN" sz="16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小液柱的重力。</a:t>
            </a:r>
            <a:endPar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矩形 18"/>
          <p:cNvSpPr/>
          <p:nvPr/>
        </p:nvSpPr>
        <p:spPr>
          <a:xfrm>
            <a:off x="539552" y="5379880"/>
            <a:ext cx="5438927" cy="4955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化简</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p=p</a:t>
            </a:r>
            <a:r>
              <a:rPr lang="en-US" altLang="zh-CN" sz="2000" b="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+ρgh</a:t>
            </a:r>
            <a:r>
              <a:rPr lang="zh-CN" altLang="en-US" sz="20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即为静压力基本方程。</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0" name="矩形 19"/>
              <p:cNvSpPr/>
              <p:nvPr/>
            </p:nvSpPr>
            <p:spPr>
              <a:xfrm>
                <a:off x="789257" y="3738142"/>
                <a:ext cx="2433037"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𝑝</m:t>
                      </m:r>
                      <m:r>
                        <m:rPr>
                          <m:sty m:val="p"/>
                        </m:rPr>
                        <a:rPr lang="zh-CN" altLang="en-US" i="0">
                          <a:latin typeface="Cambria Math" panose="02040503050406030204" pitchFamily="18" charset="0"/>
                        </a:rPr>
                        <m:t>Δ</m:t>
                      </m:r>
                      <m:r>
                        <a:rPr lang="zh-CN" altLang="en-US" i="1">
                          <a:latin typeface="Cambria Math" panose="02040503050406030204" pitchFamily="18" charset="0"/>
                        </a:rPr>
                        <m:t>𝐴</m:t>
                      </m:r>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r>
                        <m:rPr>
                          <m:sty m:val="p"/>
                        </m:rPr>
                        <a:rPr lang="zh-CN" altLang="en-US" i="0">
                          <a:latin typeface="Cambria Math" panose="02040503050406030204" pitchFamily="18" charset="0"/>
                        </a:rPr>
                        <m:t>Δ</m:t>
                      </m:r>
                      <m:r>
                        <a:rPr lang="zh-CN" altLang="en-US" i="1">
                          <a:latin typeface="Cambria Math" panose="02040503050406030204" pitchFamily="18" charset="0"/>
                        </a:rPr>
                        <m:t>𝐴</m:t>
                      </m:r>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𝑔ℎ</m:t>
                      </m:r>
                      <m:r>
                        <m:rPr>
                          <m:sty m:val="p"/>
                        </m:rPr>
                        <a:rPr lang="zh-CN" altLang="en-US" i="0">
                          <a:latin typeface="Cambria Math" panose="02040503050406030204" pitchFamily="18" charset="0"/>
                        </a:rPr>
                        <m:t>Δ</m:t>
                      </m:r>
                      <m:r>
                        <a:rPr lang="zh-CN" altLang="en-US" i="1">
                          <a:latin typeface="Cambria Math" panose="02040503050406030204" pitchFamily="18" charset="0"/>
                        </a:rPr>
                        <m:t>𝐴</m:t>
                      </m:r>
                    </m:oMath>
                  </m:oMathPara>
                </a14:m>
                <a:endParaRPr lang="zh-CN" altLang="en-US" dirty="0">
                  <a:latin typeface="Times New Roman" panose="02020603050405020304" pitchFamily="18" charset="0"/>
                  <a:ea typeface="黑体" panose="02010609060101010101" pitchFamily="49" charset="-122"/>
                </a:endParaRPr>
              </a:p>
            </p:txBody>
          </p:sp>
        </mc:Choice>
        <mc:Fallback>
          <p:sp>
            <p:nvSpPr>
              <p:cNvPr id="20" name="矩形 19"/>
              <p:cNvSpPr>
                <a:spLocks noRot="1" noChangeAspect="1" noMove="1" noResize="1" noEditPoints="1" noAdjustHandles="1" noChangeArrowheads="1" noChangeShapeType="1" noTextEdit="1"/>
              </p:cNvSpPr>
              <p:nvPr/>
            </p:nvSpPr>
            <p:spPr>
              <a:xfrm>
                <a:off x="789257" y="3738142"/>
                <a:ext cx="2433037" cy="369332"/>
              </a:xfrm>
              <a:prstGeom prst="rect">
                <a:avLst/>
              </a:prstGeom>
              <a:blipFill rotWithShape="1">
                <a:blip r:embed="rId2"/>
                <a:stretch>
                  <a:fillRect l="-24" t="-144" r="12" b="80"/>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3T1.EPS" descr="id:2147502923;FounderCES"/>
          <p:cNvPicPr/>
          <p:nvPr/>
        </p:nvPicPr>
        <p:blipFill>
          <a:blip r:embed="rId1"/>
          <a:stretch>
            <a:fillRect/>
          </a:stretch>
        </p:blipFill>
        <p:spPr>
          <a:xfrm>
            <a:off x="5548593" y="1099093"/>
            <a:ext cx="3024336" cy="2433002"/>
          </a:xfrm>
          <a:prstGeom prst="rect">
            <a:avLst/>
          </a:prstGeom>
        </p:spPr>
      </p:pic>
      <p:sp>
        <p:nvSpPr>
          <p:cNvPr id="11" name="矩形 10"/>
          <p:cNvSpPr/>
          <p:nvPr/>
        </p:nvSpPr>
        <p:spPr>
          <a:xfrm>
            <a:off x="5672365" y="3855843"/>
            <a:ext cx="2920992" cy="33855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重力作用下的静止液体</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文本框 19"/>
          <p:cNvSpPr txBox="1">
            <a:spLocks noChangeArrowheads="1"/>
          </p:cNvSpPr>
          <p:nvPr/>
        </p:nvSpPr>
        <p:spPr bwMode="auto">
          <a:xfrm>
            <a:off x="434633" y="43263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二、重力作用下静止液体中的压力分布</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9"/>
          <p:cNvSpPr txBox="1">
            <a:spLocks noChangeArrowheads="1"/>
          </p:cNvSpPr>
          <p:nvPr/>
        </p:nvSpPr>
        <p:spPr bwMode="auto">
          <a:xfrm>
            <a:off x="539552" y="1285250"/>
            <a:ext cx="24996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（一）静压力基本方程</a:t>
            </a:r>
            <a:endPar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矩形 11"/>
          <p:cNvSpPr/>
          <p:nvPr/>
        </p:nvSpPr>
        <p:spPr>
          <a:xfrm>
            <a:off x="688503" y="2076367"/>
            <a:ext cx="2783134" cy="46166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buFont typeface="Wingdings" panose="05000000000000000000" pitchFamily="2" charset="2"/>
              <a:buChar char="Ø"/>
            </a:pPr>
            <a:r>
              <a:rPr lang="zh-CN" altLang="en-US" b="1" dirty="0">
                <a:latin typeface="Times New Roman" panose="02020603050405020304" pitchFamily="18" charset="0"/>
                <a:ea typeface="黑体" panose="02010609060101010101" pitchFamily="49" charset="-122"/>
                <a:cs typeface="Times New Roman" panose="02020603050405020304" pitchFamily="18" charset="0"/>
              </a:rPr>
              <a:t>液体静压力分布</a:t>
            </a:r>
            <a:r>
              <a:rPr lang="zh-CN" altLang="en-US" sz="2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特征</a:t>
            </a:r>
            <a:r>
              <a:rPr lang="en-US" altLang="zh-CN"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65127" y="2606205"/>
            <a:ext cx="4410929" cy="14189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effectLst/>
                <a:latin typeface="Times New Roman" panose="02020603050405020304" pitchFamily="18" charset="0"/>
                <a:ea typeface="黑体" panose="02010609060101010101" pitchFamily="49" charset="-122"/>
                <a:cs typeface="Times New Roman" panose="02020603050405020304" pitchFamily="18" charset="0"/>
              </a:rPr>
              <a:t>两部分组成</a:t>
            </a:r>
            <a:r>
              <a:rPr lang="en-US" altLang="zh-CN" sz="2000" dirty="0">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effectLst/>
                <a:latin typeface="Times New Roman" panose="02020603050405020304" pitchFamily="18" charset="0"/>
                <a:ea typeface="黑体" panose="02010609060101010101" pitchFamily="49" charset="-122"/>
                <a:cs typeface="Times New Roman" panose="02020603050405020304" pitchFamily="18" charset="0"/>
              </a:rPr>
              <a:t>液面上的压力</a:t>
            </a:r>
            <a:r>
              <a:rPr lang="en-US" altLang="zh-CN" sz="2000" i="1" dirty="0">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25000" dirty="0">
                <a:effectLst/>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effectLst/>
                <a:latin typeface="Times New Roman" panose="02020603050405020304" pitchFamily="18" charset="0"/>
                <a:ea typeface="黑体" panose="02010609060101010101" pitchFamily="49" charset="-122"/>
                <a:cs typeface="Times New Roman" panose="02020603050405020304" pitchFamily="18" charset="0"/>
              </a:rPr>
              <a:t>液体重力所形成的压力</a:t>
            </a:r>
            <a:r>
              <a:rPr lang="en-US" altLang="zh-CN" sz="2000" i="1" dirty="0" err="1">
                <a:effectLst/>
                <a:latin typeface="Times New Roman" panose="02020603050405020304" pitchFamily="18" charset="0"/>
                <a:ea typeface="黑体" panose="02010609060101010101" pitchFamily="49" charset="-122"/>
                <a:cs typeface="Times New Roman" panose="02020603050405020304" pitchFamily="18" charset="0"/>
              </a:rPr>
              <a:t>ρgh</a:t>
            </a:r>
            <a:r>
              <a:rPr lang="zh-CN" altLang="zh-CN" sz="2000" dirty="0">
                <a:effectLst/>
                <a:latin typeface="Times New Roman" panose="02020603050405020304" pitchFamily="18" charset="0"/>
                <a:ea typeface="黑体" panose="02010609060101010101" pitchFamily="49" charset="-122"/>
                <a:cs typeface="Times New Roman" panose="02020603050405020304" pitchFamily="18" charset="0"/>
              </a:rPr>
              <a:t>。当液面上只受大气压力</a:t>
            </a:r>
            <a:r>
              <a:rPr lang="en-US" altLang="zh-CN" sz="2000" i="1" dirty="0">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25000" dirty="0">
                <a:effectLst/>
                <a:latin typeface="Times New Roman" panose="02020603050405020304" pitchFamily="18" charset="0"/>
                <a:ea typeface="黑体" panose="02010609060101010101" pitchFamily="49" charset="-122"/>
                <a:cs typeface="Times New Roman" panose="02020603050405020304" pitchFamily="18" charset="0"/>
              </a:rPr>
              <a:t>a</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矩形 13"/>
              <p:cNvSpPr/>
              <p:nvPr/>
            </p:nvSpPr>
            <p:spPr>
              <a:xfrm>
                <a:off x="1307548" y="4091241"/>
                <a:ext cx="1731692"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zh-CN" altLang="en-US" sz="2000" i="1" smtClean="0">
                          <a:solidFill>
                            <a:schemeClr val="tx1"/>
                          </a:solidFill>
                          <a:latin typeface="Cambria Math" panose="02040503050406030204" pitchFamily="18" charset="0"/>
                        </a:rPr>
                        <m:t>𝑝</m:t>
                      </m:r>
                      <m:r>
                        <a:rPr lang="zh-CN" altLang="en-US" sz="2000" i="0">
                          <a:solidFill>
                            <a:schemeClr val="tx1"/>
                          </a:solidFill>
                          <a:latin typeface="Cambria Math" panose="02040503050406030204" pitchFamily="18" charset="0"/>
                        </a:rPr>
                        <m:t>=</m:t>
                      </m:r>
                      <m:sSub>
                        <m:sSubPr>
                          <m:ctrlPr>
                            <a:rPr lang="zh-CN" altLang="en-US" sz="2000" i="1">
                              <a:solidFill>
                                <a:schemeClr val="tx1"/>
                              </a:solidFill>
                              <a:latin typeface="Cambria Math" panose="02040503050406030204"/>
                            </a:rPr>
                          </m:ctrlPr>
                        </m:sSubPr>
                        <m:e>
                          <m:r>
                            <a:rPr lang="zh-CN" altLang="en-US" sz="2000" i="1">
                              <a:solidFill>
                                <a:schemeClr val="tx1"/>
                              </a:solidFill>
                              <a:latin typeface="Cambria Math" panose="02040503050406030204" pitchFamily="18" charset="0"/>
                            </a:rPr>
                            <m:t>𝑝</m:t>
                          </m:r>
                        </m:e>
                        <m:sub>
                          <m:r>
                            <m:rPr>
                              <m:sty m:val="p"/>
                            </m:rPr>
                            <a:rPr lang="zh-CN" altLang="en-US" sz="2000" i="0">
                              <a:solidFill>
                                <a:schemeClr val="tx1"/>
                              </a:solidFill>
                              <a:latin typeface="Cambria Math" panose="02040503050406030204" pitchFamily="18" charset="0"/>
                            </a:rPr>
                            <m:t>a</m:t>
                          </m:r>
                        </m:sub>
                      </m:sSub>
                      <m:r>
                        <a:rPr lang="zh-CN" altLang="en-US" sz="2000" i="0">
                          <a:solidFill>
                            <a:schemeClr val="tx1"/>
                          </a:solidFill>
                          <a:latin typeface="Cambria Math" panose="02040503050406030204" pitchFamily="18" charset="0"/>
                        </a:rPr>
                        <m:t>+</m:t>
                      </m:r>
                      <m:r>
                        <a:rPr lang="zh-CN" altLang="en-US" sz="2000" i="1">
                          <a:solidFill>
                            <a:schemeClr val="tx1"/>
                          </a:solidFill>
                          <a:latin typeface="Cambria Math" panose="02040503050406030204" pitchFamily="18" charset="0"/>
                        </a:rPr>
                        <m:t>𝜌</m:t>
                      </m:r>
                      <m:r>
                        <a:rPr lang="zh-CN" altLang="en-US" sz="2000" i="1">
                          <a:solidFill>
                            <a:schemeClr val="tx1"/>
                          </a:solidFill>
                          <a:latin typeface="Cambria Math" panose="02040503050406030204" pitchFamily="18" charset="0"/>
                        </a:rPr>
                        <m:t>𝑔ℎ</m:t>
                      </m:r>
                    </m:oMath>
                  </m:oMathPara>
                </a14:m>
                <a:endParaRPr lang="zh-CN" altLang="en-US" sz="2000" dirty="0">
                  <a:solidFill>
                    <a:schemeClr val="tx1"/>
                  </a:solidFill>
                  <a:latin typeface="Times New Roman" panose="02020603050405020304" pitchFamily="18" charset="0"/>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1307548" y="4091241"/>
                <a:ext cx="1731692" cy="400110"/>
              </a:xfrm>
              <a:prstGeom prst="rect">
                <a:avLst/>
              </a:prstGeom>
              <a:blipFill rotWithShape="1">
                <a:blip r:embed="rId2"/>
                <a:stretch>
                  <a:fillRect l="-5" t="-143" r="8" b="158"/>
                </a:stretch>
              </a:blipFill>
            </p:spPr>
            <p:txBody>
              <a:bodyPr/>
              <a:lstStyle/>
              <a:p>
                <a:r>
                  <a:rPr lang="zh-CN" altLang="en-US">
                    <a:noFill/>
                  </a:rPr>
                  <a:t> </a:t>
                </a:r>
              </a:p>
            </p:txBody>
          </p:sp>
        </mc:Fallback>
      </mc:AlternateContent>
      <p:sp>
        <p:nvSpPr>
          <p:cNvPr id="21" name="矩形 20"/>
          <p:cNvSpPr/>
          <p:nvPr/>
        </p:nvSpPr>
        <p:spPr>
          <a:xfrm>
            <a:off x="703344" y="4669764"/>
            <a:ext cx="5917004"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静止液体内的压力随液体深度呈线性规律递增。</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p:cNvSpPr/>
          <p:nvPr/>
        </p:nvSpPr>
        <p:spPr>
          <a:xfrm>
            <a:off x="703344" y="5301208"/>
            <a:ext cx="7560840" cy="95725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离液面深度相等的各点压力相等。由压力相等的点组成的面称为等压面。在重力作用下静止液体中的等压面是一个水平面。</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zh-CN" altLang="en-US" sz="2800" b="1" dirty="0">
                <a:solidFill>
                  <a:srgbClr val="CC0000"/>
                </a:solidFill>
              </a:rPr>
              <a:t>复习</a:t>
            </a:r>
            <a:endParaRPr lang="zh-CN" altLang="en-US" sz="2800" b="1" dirty="0">
              <a:solidFill>
                <a:srgbClr val="CC0000"/>
              </a:solidFill>
            </a:endParaRPr>
          </a:p>
        </p:txBody>
      </p:sp>
      <p:sp>
        <p:nvSpPr>
          <p:cNvPr id="22531" name="Text Box 3"/>
          <p:cNvSpPr txBox="1">
            <a:spLocks noChangeArrowheads="1"/>
          </p:cNvSpPr>
          <p:nvPr/>
        </p:nvSpPr>
        <p:spPr bwMode="auto">
          <a:xfrm>
            <a:off x="466725" y="1009650"/>
            <a:ext cx="77755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基本理论：</a:t>
            </a:r>
            <a:endParaRPr lang="zh-CN" altLang="en-US" sz="2400" b="1">
              <a:solidFill>
                <a:srgbClr val="CC0000"/>
              </a:solidFill>
              <a:latin typeface="Arial" panose="020B0604020202020204" pitchFamily="34" charset="0"/>
            </a:endParaRPr>
          </a:p>
          <a:p>
            <a:pPr eaLnBrk="1" hangingPunct="1">
              <a:spcBef>
                <a:spcPct val="50000"/>
              </a:spcBef>
              <a:buFontTx/>
              <a:buNone/>
            </a:pPr>
            <a:r>
              <a:rPr kumimoji="1" lang="zh-CN" altLang="en-US" sz="2400" b="1">
                <a:solidFill>
                  <a:schemeClr val="tx2"/>
                </a:solidFill>
                <a:latin typeface="Arial" panose="020B0604020202020204" pitchFamily="34" charset="0"/>
              </a:rPr>
              <a:t>帕斯卡原理（静压传递原理）：在密闭的容器内，施加于静止液体上的压力将以等值同时传到液体各点。</a:t>
            </a:r>
            <a:endParaRPr kumimoji="1" lang="zh-CN" altLang="en-US" sz="2400" b="1">
              <a:solidFill>
                <a:schemeClr val="tx2"/>
              </a:solidFill>
              <a:latin typeface="Arial" panose="020B0604020202020204" pitchFamily="34" charset="0"/>
            </a:endParaRPr>
          </a:p>
          <a:p>
            <a:pPr eaLnBrk="1" hangingPunct="1">
              <a:spcBef>
                <a:spcPct val="50000"/>
              </a:spcBef>
              <a:buFontTx/>
              <a:buNone/>
            </a:pPr>
            <a:endParaRPr lang="en-US" altLang="zh-CN" sz="2400" b="1">
              <a:solidFill>
                <a:schemeClr val="tx2"/>
              </a:solidFill>
              <a:latin typeface="Arial" panose="020B0604020202020204" pitchFamily="34" charset="0"/>
            </a:endParaRPr>
          </a:p>
        </p:txBody>
      </p:sp>
      <p:pic>
        <p:nvPicPr>
          <p:cNvPr id="22532" name="Picture 54"/>
          <p:cNvPicPr>
            <a:picLocks noChangeAspect="1" noChangeArrowheads="1"/>
          </p:cNvPicPr>
          <p:nvPr/>
        </p:nvPicPr>
        <p:blipFill>
          <a:blip r:embed="rId1">
            <a:extLst>
              <a:ext uri="{28A0092B-C50C-407E-A947-70E740481C1C}">
                <a14:useLocalDpi xmlns:a14="http://schemas.microsoft.com/office/drawing/2010/main" val="0"/>
              </a:ext>
            </a:extLst>
          </a:blip>
          <a:srcRect r="2591" b="15088"/>
          <a:stretch>
            <a:fillRect/>
          </a:stretch>
        </p:blipFill>
        <p:spPr bwMode="auto">
          <a:xfrm>
            <a:off x="538163" y="2376488"/>
            <a:ext cx="4968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075" y="5545138"/>
            <a:ext cx="11430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5545138"/>
            <a:ext cx="3740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5" name="Rectangle 65"/>
          <p:cNvSpPr>
            <a:spLocks noChangeArrowheads="1"/>
          </p:cNvSpPr>
          <p:nvPr/>
        </p:nvSpPr>
        <p:spPr bwMode="auto">
          <a:xfrm>
            <a:off x="466725" y="49688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Arial" panose="020B0604020202020204" pitchFamily="34" charset="0"/>
              </a:rPr>
              <a:t>流体的伯努利方程（能量守恒）</a:t>
            </a:r>
            <a:endParaRPr kumimoji="1" lang="zh-CN" altLang="en-US" sz="2400" b="1">
              <a:solidFill>
                <a:schemeClr val="tx2"/>
              </a:solidFill>
              <a:latin typeface="Arial" panose="020B0604020202020204" pitchFamily="34" charset="0"/>
            </a:endParaRPr>
          </a:p>
        </p:txBody>
      </p:sp>
      <p:sp>
        <p:nvSpPr>
          <p:cNvPr id="2" name="灯片编号占位符 1"/>
          <p:cNvSpPr>
            <a:spLocks noGrp="1"/>
          </p:cNvSpPr>
          <p:nvPr>
            <p:ph type="sldNum" sz="quarter" idx="12"/>
          </p:nvPr>
        </p:nvSpPr>
        <p:spPr/>
        <p:txBody>
          <a:bodyPr/>
          <a:lstStyle/>
          <a:p>
            <a:pPr>
              <a:defRPr/>
            </a:pPr>
            <a:fld id="{AE8B5125-F544-497C-857C-B747F4648BBE}" type="slidenum">
              <a:rPr lang="en-US" altLang="zh-CN" b="1" smtClean="0"/>
            </a:fld>
            <a:endParaRPr lang="en-US" altLang="zh-CN" b="1"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9"/>
          <p:cNvSpPr txBox="1">
            <a:spLocks noChangeArrowheads="1"/>
          </p:cNvSpPr>
          <p:nvPr/>
        </p:nvSpPr>
        <p:spPr bwMode="auto">
          <a:xfrm>
            <a:off x="434633" y="43263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二、重力作用下静止液体中的压力分布</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文本框 19"/>
          <p:cNvSpPr txBox="1">
            <a:spLocks noChangeArrowheads="1"/>
          </p:cNvSpPr>
          <p:nvPr/>
        </p:nvSpPr>
        <p:spPr bwMode="auto">
          <a:xfrm>
            <a:off x="434633" y="1124744"/>
            <a:ext cx="35297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a:t>
            </a:r>
            <a:r>
              <a:rPr lang="en-US" altLang="zh-CN"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静压力基本方程的物理意义</a:t>
            </a:r>
            <a:endParaRPr lang="zh-CN" altLang="en-US" sz="18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3T2.EPS" descr="id:2147502953;FounderCES"/>
          <p:cNvPicPr/>
          <p:nvPr/>
        </p:nvPicPr>
        <p:blipFill>
          <a:blip r:embed="rId1"/>
          <a:stretch>
            <a:fillRect/>
          </a:stretch>
        </p:blipFill>
        <p:spPr>
          <a:xfrm>
            <a:off x="5436096" y="1268760"/>
            <a:ext cx="3024336" cy="3024336"/>
          </a:xfrm>
          <a:prstGeom prst="rect">
            <a:avLst/>
          </a:prstGeom>
        </p:spPr>
      </p:pic>
      <p:sp>
        <p:nvSpPr>
          <p:cNvPr id="19" name="矩形 18"/>
          <p:cNvSpPr/>
          <p:nvPr/>
        </p:nvSpPr>
        <p:spPr>
          <a:xfrm>
            <a:off x="5220072" y="4797152"/>
            <a:ext cx="3562194" cy="2725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28600" algn="ctr">
              <a:lnSpc>
                <a:spcPts val="135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静压力基本方程的物理意义</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539552" y="1689192"/>
            <a:ext cx="4572000" cy="1418915"/>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盛有液体的密闭容器放在基准水平面</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上加以考察</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则静压力基本方程可改写成</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矩形 22"/>
          <p:cNvSpPr/>
          <p:nvPr/>
        </p:nvSpPr>
        <p:spPr>
          <a:xfrm>
            <a:off x="280126" y="4096085"/>
            <a:ext cx="6012160" cy="78425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66700">
              <a:lnSpc>
                <a:spcPct val="150000"/>
              </a:lnSpc>
              <a:spcAft>
                <a:spcPts val="0"/>
              </a:spcAft>
            </a:pP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液面与基准水平面之间的距离</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深度为</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的点与基准水平面之间的距离。</a:t>
            </a:r>
            <a:endPar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矩形 24"/>
              <p:cNvSpPr/>
              <p:nvPr/>
            </p:nvSpPr>
            <p:spPr>
              <a:xfrm>
                <a:off x="923205" y="3323566"/>
                <a:ext cx="3638368"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𝑝</m:t>
                      </m:r>
                      <m:r>
                        <a:rPr lang="zh-CN" altLang="en-US" sz="2000" i="0">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0</m:t>
                          </m:r>
                        </m:sub>
                      </m:sSub>
                      <m:r>
                        <a:rPr lang="zh-CN" altLang="en-US" sz="2000" i="0">
                          <a:latin typeface="Cambria Math" panose="02040503050406030204" pitchFamily="18" charset="0"/>
                        </a:rPr>
                        <m:t>+</m:t>
                      </m:r>
                      <m:r>
                        <a:rPr lang="zh-CN" altLang="en-US" sz="2000" i="1">
                          <a:latin typeface="Cambria Math" panose="02040503050406030204" pitchFamily="18" charset="0"/>
                        </a:rPr>
                        <m:t>𝜌</m:t>
                      </m:r>
                      <m:r>
                        <a:rPr lang="zh-CN" altLang="en-US" sz="2000" i="1">
                          <a:latin typeface="Cambria Math" panose="02040503050406030204" pitchFamily="18" charset="0"/>
                        </a:rPr>
                        <m:t>𝑔ℎ</m:t>
                      </m:r>
                      <m:r>
                        <a:rPr lang="zh-CN" altLang="en-US" sz="2000" i="0">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0</m:t>
                          </m:r>
                        </m:sub>
                      </m:sSub>
                      <m:r>
                        <a:rPr lang="zh-CN" altLang="en-US" sz="2000" i="0">
                          <a:latin typeface="Cambria Math" panose="02040503050406030204" pitchFamily="18" charset="0"/>
                        </a:rPr>
                        <m:t>+</m:t>
                      </m:r>
                      <m:r>
                        <a:rPr lang="zh-CN" altLang="en-US" sz="2000" i="1">
                          <a:latin typeface="Cambria Math" panose="02040503050406030204" pitchFamily="18" charset="0"/>
                        </a:rPr>
                        <m:t>𝜌</m:t>
                      </m:r>
                      <m:r>
                        <a:rPr lang="zh-CN" altLang="en-US" sz="2000" i="1">
                          <a:latin typeface="Cambria Math" panose="02040503050406030204" pitchFamily="18" charset="0"/>
                        </a:rPr>
                        <m:t>𝑔</m:t>
                      </m:r>
                      <m:r>
                        <m:rPr>
                          <m:nor/>
                        </m:rPr>
                        <a:rPr lang="zh-CN" altLang="en-US" sz="2000" i="1">
                          <a:latin typeface="Times New Roman" panose="02020603050405020304" pitchFamily="18" charset="0"/>
                          <a:ea typeface="黑体" panose="02010609060101010101" pitchFamily="49" charset="-122"/>
                        </a:rPr>
                        <m:t>(</m:t>
                      </m:r>
                      <m:sSub>
                        <m:sSubPr>
                          <m:ctrlPr>
                            <a:rPr lang="zh-CN" altLang="en-US" sz="2000" i="1">
                              <a:latin typeface="Cambria Math" panose="02040503050406030204"/>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0</m:t>
                          </m:r>
                        </m:sub>
                      </m:sSub>
                      <m:r>
                        <m:rPr>
                          <m:nor/>
                        </m:rPr>
                        <a:rPr lang="zh-CN" altLang="en-US" sz="2000" i="1">
                          <a:latin typeface="Times New Roman" panose="02020603050405020304" pitchFamily="18" charset="0"/>
                          <a:ea typeface="黑体" panose="02010609060101010101" pitchFamily="49" charset="-122"/>
                        </a:rPr>
                        <m:t>−</m:t>
                      </m:r>
                      <m:r>
                        <a:rPr lang="zh-CN" altLang="en-US" sz="2000" i="1">
                          <a:latin typeface="Cambria Math" panose="02040503050406030204" pitchFamily="18" charset="0"/>
                        </a:rPr>
                        <m:t>𝑧</m:t>
                      </m:r>
                      <m:r>
                        <m:rPr>
                          <m:nor/>
                        </m:rPr>
                        <a:rPr lang="zh-CN" altLang="en-US" sz="2000" i="1">
                          <a:latin typeface="Times New Roman" panose="02020603050405020304" pitchFamily="18" charset="0"/>
                          <a:ea typeface="黑体" panose="02010609060101010101" pitchFamily="49" charset="-122"/>
                        </a:rPr>
                        <m:t>)</m:t>
                      </m:r>
                    </m:oMath>
                  </m:oMathPara>
                </a14:m>
                <a:endParaRPr lang="zh-CN" altLang="en-US" sz="2000" dirty="0">
                  <a:latin typeface="Times New Roman" panose="02020603050405020304" pitchFamily="18" charset="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923205" y="3323566"/>
                <a:ext cx="3638368" cy="400110"/>
              </a:xfrm>
              <a:prstGeom prst="rect">
                <a:avLst/>
              </a:prstGeom>
              <a:blipFill rotWithShape="1">
                <a:blip r:embed="rId2"/>
                <a:stretch>
                  <a:fillRect l="-15" t="-153" r="10"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923205" y="5157192"/>
                <a:ext cx="2815001" cy="615297"/>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a:rPr>
                          </m:ctrlPr>
                        </m:fPr>
                        <m:num>
                          <m:r>
                            <a:rPr lang="zh-CN" altLang="en-US" i="1">
                              <a:latin typeface="Cambria Math" panose="02040503050406030204" pitchFamily="18" charset="0"/>
                            </a:rPr>
                            <m:t>𝑝</m:t>
                          </m:r>
                        </m:num>
                        <m:den>
                          <m:r>
                            <a:rPr lang="zh-CN" altLang="en-US" i="1">
                              <a:latin typeface="Cambria Math" panose="02040503050406030204" pitchFamily="18" charset="0"/>
                            </a:rPr>
                            <m:t>𝜌</m:t>
                          </m:r>
                          <m:r>
                            <a:rPr lang="zh-CN" altLang="en-US" i="1">
                              <a:latin typeface="Cambria Math" panose="02040503050406030204" pitchFamily="18" charset="0"/>
                            </a:rPr>
                            <m:t>𝑔</m:t>
                          </m:r>
                        </m:den>
                      </m:f>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f>
                        <m:fPr>
                          <m:ctrlPr>
                            <a:rPr lang="zh-CN" altLang="en-US" i="1">
                              <a:latin typeface="Cambria Math" panose="02040503050406030204"/>
                            </a:rPr>
                          </m:ctrlPr>
                        </m:fPr>
                        <m:num>
                          <m:sSub>
                            <m:sSubPr>
                              <m:ctrlPr>
                                <a:rPr lang="zh-CN" altLang="en-US" i="1">
                                  <a:latin typeface="Cambria Math" panose="02040503050406030204"/>
                                </a:rPr>
                              </m:ctrlPr>
                            </m:sSubPr>
                            <m:e>
                              <m:r>
                                <a:rPr lang="zh-CN" altLang="en-US" i="1">
                                  <a:latin typeface="Cambria Math" panose="02040503050406030204" pitchFamily="18" charset="0"/>
                                </a:rPr>
                                <m:t>𝑝</m:t>
                              </m:r>
                            </m:e>
                            <m:sub>
                              <m:r>
                                <a:rPr lang="zh-CN" altLang="en-US" i="0">
                                  <a:latin typeface="Cambria Math" panose="02040503050406030204" pitchFamily="18" charset="0"/>
                                </a:rPr>
                                <m:t>0</m:t>
                              </m:r>
                            </m:sub>
                          </m:sSub>
                        </m:num>
                        <m:den>
                          <m:r>
                            <a:rPr lang="zh-CN" altLang="en-US" i="1">
                              <a:latin typeface="Cambria Math" panose="02040503050406030204" pitchFamily="18" charset="0"/>
                            </a:rPr>
                            <m:t>𝜌</m:t>
                          </m:r>
                          <m:r>
                            <a:rPr lang="zh-CN" altLang="en-US" i="1">
                              <a:latin typeface="Cambria Math" panose="02040503050406030204" pitchFamily="18" charset="0"/>
                            </a:rPr>
                            <m:t>𝑔</m:t>
                          </m:r>
                        </m:den>
                      </m:f>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𝑧</m:t>
                          </m:r>
                        </m:e>
                        <m:sub>
                          <m:r>
                            <a:rPr lang="zh-CN" altLang="en-US" i="0">
                              <a:latin typeface="Cambria Math" panose="02040503050406030204" pitchFamily="18" charset="0"/>
                            </a:rPr>
                            <m:t>0</m:t>
                          </m:r>
                        </m:sub>
                      </m:sSub>
                      <m:r>
                        <a:rPr lang="zh-CN" altLang="en-US" i="0">
                          <a:latin typeface="Cambria Math" panose="02040503050406030204" pitchFamily="18" charset="0"/>
                        </a:rPr>
                        <m:t>=</m:t>
                      </m:r>
                      <m:r>
                        <m:rPr>
                          <m:nor/>
                        </m:rPr>
                        <a:rPr lang="zh-CN" altLang="en-US" i="1">
                          <a:latin typeface="Times New Roman" panose="02020603050405020304" pitchFamily="18" charset="0"/>
                          <a:ea typeface="黑体" panose="02010609060101010101" pitchFamily="49" charset="-122"/>
                        </a:rPr>
                        <m:t>常数</m:t>
                      </m:r>
                    </m:oMath>
                  </m:oMathPara>
                </a14:m>
                <a:endParaRPr lang="zh-CN" altLang="en-US" dirty="0">
                  <a:latin typeface="Times New Roman" panose="02020603050405020304" pitchFamily="18" charset="0"/>
                  <a:ea typeface="黑体" panose="02010609060101010101" pitchFamily="49" charset="-122"/>
                </a:endParaRPr>
              </a:p>
            </p:txBody>
          </p:sp>
        </mc:Choice>
        <mc:Fallback>
          <p:sp>
            <p:nvSpPr>
              <p:cNvPr id="26" name="矩形 25"/>
              <p:cNvSpPr>
                <a:spLocks noRot="1" noChangeAspect="1" noMove="1" noResize="1" noEditPoints="1" noAdjustHandles="1" noChangeArrowheads="1" noChangeShapeType="1" noTextEdit="1"/>
              </p:cNvSpPr>
              <p:nvPr/>
            </p:nvSpPr>
            <p:spPr>
              <a:xfrm>
                <a:off x="923205" y="5157192"/>
                <a:ext cx="2815001" cy="615297"/>
              </a:xfrm>
              <a:prstGeom prst="rect">
                <a:avLst/>
              </a:prstGeom>
              <a:blipFill rotWithShape="1">
                <a:blip r:embed="rId3"/>
                <a:stretch>
                  <a:fillRect l="-20" t="-58" r="21" b="55"/>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9"/>
          <p:cNvSpPr txBox="1">
            <a:spLocks noChangeArrowheads="1"/>
          </p:cNvSpPr>
          <p:nvPr/>
        </p:nvSpPr>
        <p:spPr bwMode="auto">
          <a:xfrm>
            <a:off x="-468560" y="33265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三、压力的表示方法及单位</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3T3.EPS" descr="id:2147502970;FounderCES"/>
          <p:cNvPicPr/>
          <p:nvPr/>
        </p:nvPicPr>
        <p:blipFill>
          <a:blip r:embed="rId1"/>
          <a:stretch>
            <a:fillRect/>
          </a:stretch>
        </p:blipFill>
        <p:spPr>
          <a:xfrm>
            <a:off x="488548" y="1412776"/>
            <a:ext cx="4104456" cy="3528392"/>
          </a:xfrm>
          <a:prstGeom prst="rect">
            <a:avLst/>
          </a:prstGeom>
        </p:spPr>
      </p:pic>
      <p:sp>
        <p:nvSpPr>
          <p:cNvPr id="12" name="矩形 11"/>
          <p:cNvSpPr/>
          <p:nvPr/>
        </p:nvSpPr>
        <p:spPr>
          <a:xfrm>
            <a:off x="519588" y="5133052"/>
            <a:ext cx="3767377" cy="272575"/>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28600" algn="ctr">
              <a:lnSpc>
                <a:spcPts val="135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绝对压力与相对压力间的关系</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5076056" y="404664"/>
            <a:ext cx="3748737" cy="280390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度量基准的不同</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压力有两种表示方法</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绝对零压力作为基准</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所表示的压力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绝对压力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buFont typeface="Wingdings" panose="05000000000000000000" pitchFamily="2" charset="2"/>
              <a:buChar char="Ø"/>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当地大气压力为基准</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所表示的压力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相对压力</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矩形 15"/>
          <p:cNvSpPr/>
          <p:nvPr/>
        </p:nvSpPr>
        <p:spPr>
          <a:xfrm>
            <a:off x="5065012" y="3140968"/>
            <a:ext cx="3748737" cy="14189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绝大多数测压仪指示的压力是相对压力。液压传动中所提到的压力均为相对压力。</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5080169" y="4559883"/>
            <a:ext cx="3748737" cy="141891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某点处的绝对压力小于大气压力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比大气压力小的那部分压力值</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真空度</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22" name="矩形 21"/>
          <p:cNvSpPr/>
          <p:nvPr/>
        </p:nvSpPr>
        <p:spPr>
          <a:xfrm>
            <a:off x="683568" y="5887310"/>
            <a:ext cx="8275414" cy="49558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法定计量单位</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1Pa=1N/m</a:t>
            </a:r>
            <a:r>
              <a:rPr lang="en-US" altLang="zh-CN" sz="2000"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。习惯用</a:t>
            </a:r>
            <a:r>
              <a:rPr lang="en-US" altLang="zh-CN" sz="2000" b="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Mpa</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1MPa=10</a:t>
            </a:r>
            <a:r>
              <a:rPr lang="en-US" altLang="zh-CN" sz="2000" b="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24" name="文本框 23"/>
          <p:cNvSpPr txBox="1"/>
          <p:nvPr/>
        </p:nvSpPr>
        <p:spPr>
          <a:xfrm>
            <a:off x="683568" y="6375000"/>
            <a:ext cx="8056027" cy="369332"/>
          </a:xfrm>
          <a:prstGeom prst="rect">
            <a:avLst/>
          </a:prstGeom>
          <a:noFill/>
        </p:spPr>
        <p:txBody>
          <a:bodyPr wrap="square">
            <a:spAutoFit/>
          </a:bodyPr>
          <a:lstStyle/>
          <a:p>
            <a:r>
              <a:rPr lang="zh-CN" altLang="en-US" dirty="0"/>
              <a:t>目前还有 巴（</a:t>
            </a:r>
            <a:r>
              <a:rPr lang="en-US" altLang="zh-CN" dirty="0"/>
              <a:t>bar</a:t>
            </a:r>
            <a:r>
              <a:rPr lang="zh-CN" altLang="en-US" dirty="0"/>
              <a:t>）和工程大气压、</a:t>
            </a:r>
            <a:r>
              <a:rPr lang="en-US" altLang="zh-CN" dirty="0" err="1"/>
              <a:t>kgf</a:t>
            </a:r>
            <a:r>
              <a:rPr lang="en-US" altLang="zh-CN" dirty="0"/>
              <a:t>/cm </a:t>
            </a:r>
            <a:r>
              <a:rPr lang="en-US" altLang="zh-CN" baseline="30000" dirty="0"/>
              <a:t>2</a:t>
            </a:r>
            <a:endParaRPr lang="zh-CN" altLang="en-US" dirty="0"/>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9"/>
          <p:cNvSpPr txBox="1">
            <a:spLocks noChangeArrowheads="1"/>
          </p:cNvSpPr>
          <p:nvPr/>
        </p:nvSpPr>
        <p:spPr bwMode="auto">
          <a:xfrm>
            <a:off x="-468560" y="33265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三、压力的表示方法及单位</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4" name="3T4.EPS" descr="id:2147502990;FounderCES"/>
          <p:cNvPicPr/>
          <p:nvPr/>
        </p:nvPicPr>
        <p:blipFill>
          <a:blip r:embed="rId1"/>
          <a:stretch>
            <a:fillRect/>
          </a:stretch>
        </p:blipFill>
        <p:spPr>
          <a:xfrm>
            <a:off x="6185397" y="260648"/>
            <a:ext cx="2698171" cy="2412009"/>
          </a:xfrm>
          <a:prstGeom prst="rect">
            <a:avLst/>
          </a:prstGeom>
        </p:spPr>
      </p:pic>
      <p:sp>
        <p:nvSpPr>
          <p:cNvPr id="15" name="矩形 14"/>
          <p:cNvSpPr/>
          <p:nvPr/>
        </p:nvSpPr>
        <p:spPr>
          <a:xfrm>
            <a:off x="6190594" y="2766154"/>
            <a:ext cx="2510624" cy="33855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液体内压力计算图</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7" name="矩形 16"/>
          <p:cNvSpPr/>
          <p:nvPr/>
        </p:nvSpPr>
        <p:spPr>
          <a:xfrm>
            <a:off x="539552" y="981918"/>
            <a:ext cx="5645845" cy="188057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150000"/>
              </a:lnSpc>
            </a:pP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例</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所示为一充满油液的容器</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如作用在活塞上的力为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1000N</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活塞面积</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i="1"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忽略活塞的质量。试问活塞下方深度为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5m</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处的压力等于多少</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油液的密度</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900kg/m</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8" name="矩形 17"/>
              <p:cNvSpPr/>
              <p:nvPr/>
            </p:nvSpPr>
            <p:spPr>
              <a:xfrm>
                <a:off x="1159674" y="3352647"/>
                <a:ext cx="6824652" cy="240694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66700">
                  <a:lnSpc>
                    <a:spcPct val="150000"/>
                  </a:lnSpc>
                  <a:spcAft>
                    <a:spcPts val="0"/>
                  </a:spcAft>
                </a:pP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a:t>
                </a:r>
                <a:r>
                  <a:rPr lang="zh-CN"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依据式</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p=p</a:t>
                </a:r>
                <a:r>
                  <a:rPr lang="en-US" altLang="zh-CN" sz="2000" b="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+ρgh</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活塞和液面接触处的压力</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1"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=F/A=</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1000</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b="1" i="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)N/m</a:t>
                </a:r>
                <a:r>
                  <a:rPr lang="en-US" altLang="zh-CN" sz="2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=10</a:t>
                </a:r>
                <a:r>
                  <a:rPr lang="en-US" altLang="zh-CN" sz="2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N/m</a:t>
                </a:r>
                <a:r>
                  <a:rPr lang="en-US" altLang="zh-CN" sz="2000" b="1"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因此</a:t>
                </a:r>
                <a:r>
                  <a:rPr lang="zh-CN" altLang="en-US"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深度为</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b="1"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5m</a:t>
                </a:r>
                <a:r>
                  <a:rPr lang="zh-CN" altLang="zh-CN" sz="2000" b="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处的液体压力为</a:t>
                </a:r>
                <a14:m>
                  <m:oMath xmlns:m="http://schemas.openxmlformats.org/officeDocument/2006/math">
                    <m:m>
                      <m:mPr>
                        <m:mcs>
                          <m:mc>
                            <m:mcPr>
                              <m:count m:val="2"/>
                              <m:mcJc m:val="center"/>
                            </m:mcPr>
                          </m:mc>
                        </m:mcs>
                        <m:plcHide m:val="on"/>
                        <m:ctrlPr>
                          <a:rPr lang="zh-CN" altLang="zh-CN" sz="2000" b="1" i="1" smtClean="0">
                            <a:effectLst/>
                            <a:latin typeface="Cambria Math" panose="02040503050406030204"/>
                          </a:rPr>
                        </m:ctrlPr>
                      </m:mPr>
                      <m:mr>
                        <m:e>
                          <m:r>
                            <a:rPr lang="en-US" altLang="zh-CN" sz="2000" b="1" i="1" smtClean="0">
                              <a:solidFill>
                                <a:srgbClr val="000000"/>
                              </a:solidFill>
                              <a:effectLst/>
                              <a:latin typeface="Cambria Math" panose="02040503050406030204" pitchFamily="18" charset="0"/>
                              <a:cs typeface="Times New Roman" panose="02020603050405020304" pitchFamily="18" charset="0"/>
                            </a:rPr>
                            <m:t>𝐩</m:t>
                          </m:r>
                        </m:e>
                        <m:e>
                          <m:r>
                            <a:rPr lang="en-US" altLang="zh-CN" sz="2000" b="1" smtClean="0">
                              <a:solidFill>
                                <a:srgbClr val="000000"/>
                              </a:solidFill>
                              <a:effectLst/>
                              <a:latin typeface="Cambria Math" panose="02040503050406030204" pitchFamily="18" charset="0"/>
                              <a:cs typeface="Times New Roman" panose="02020603050405020304" pitchFamily="18" charset="0"/>
                            </a:rPr>
                            <m:t>=</m:t>
                          </m:r>
                          <m:sSub>
                            <m:sSubPr>
                              <m:ctrlPr>
                                <a:rPr lang="zh-CN" altLang="zh-CN" sz="2000" b="1" i="1">
                                  <a:effectLst/>
                                  <a:latin typeface="Cambria Math" panose="02040503050406030204"/>
                                </a:rPr>
                              </m:ctrlPr>
                            </m:sSubPr>
                            <m:e>
                              <m:r>
                                <a:rPr lang="en-US" altLang="zh-CN" sz="2000" b="1" i="1" smtClean="0">
                                  <a:solidFill>
                                    <a:srgbClr val="000000"/>
                                  </a:solidFill>
                                  <a:effectLst/>
                                  <a:latin typeface="Cambria Math" panose="02040503050406030204" pitchFamily="18" charset="0"/>
                                  <a:cs typeface="Times New Roman" panose="02020603050405020304" pitchFamily="18" charset="0"/>
                                </a:rPr>
                                <m:t>𝒑</m:t>
                              </m:r>
                            </m:e>
                            <m:sub>
                              <m:r>
                                <a:rPr lang="en-US" altLang="zh-CN" sz="2000" b="1" i="1" smtClean="0">
                                  <a:solidFill>
                                    <a:srgbClr val="000000"/>
                                  </a:solidFill>
                                  <a:effectLst/>
                                  <a:latin typeface="Cambria Math" panose="02040503050406030204" pitchFamily="18" charset="0"/>
                                  <a:cs typeface="Times New Roman" panose="02020603050405020304" pitchFamily="18" charset="0"/>
                                </a:rPr>
                                <m:t>𝟎</m:t>
                              </m:r>
                            </m:sub>
                          </m:sSub>
                          <m:r>
                            <a:rPr lang="en-US" altLang="zh-CN" sz="2000" b="1" smtClean="0">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𝛒</m:t>
                          </m:r>
                          <m:r>
                            <a:rPr lang="en-US" altLang="zh-CN" sz="2000" b="1" i="1">
                              <a:solidFill>
                                <a:srgbClr val="000000"/>
                              </a:solidFill>
                              <a:effectLst/>
                              <a:latin typeface="Cambria Math" panose="02040503050406030204" pitchFamily="18" charset="0"/>
                              <a:cs typeface="Times New Roman" panose="02020603050405020304" pitchFamily="18" charset="0"/>
                            </a:rPr>
                            <m:t>𝐠𝐡</m:t>
                          </m:r>
                          <m:r>
                            <a:rPr lang="en-US" altLang="zh-CN" sz="2000" b="1">
                              <a:solidFill>
                                <a:srgbClr val="000000"/>
                              </a:solidFill>
                              <a:effectLst/>
                              <a:latin typeface="Cambria Math" panose="02040503050406030204" pitchFamily="18" charset="0"/>
                              <a:cs typeface="Times New Roman" panose="02020603050405020304" pitchFamily="18" charset="0"/>
                            </a:rPr>
                            <m:t>=</m:t>
                          </m:r>
                          <m:r>
                            <m:rPr>
                              <m:nor/>
                            </m:rPr>
                            <a:rPr lang="en-US" altLang="zh-CN" sz="20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000" b="1" i="1" smtClean="0">
                              <a:solidFill>
                                <a:srgbClr val="000000"/>
                              </a:solidFill>
                              <a:effectLst/>
                              <a:latin typeface="Cambria Math" panose="02040503050406030204" pitchFamily="18" charset="0"/>
                              <a:cs typeface="Times New Roman" panose="02020603050405020304" pitchFamily="18" charset="0"/>
                            </a:rPr>
                            <m:t>𝟏</m:t>
                          </m:r>
                          <m:sSup>
                            <m:sSupPr>
                              <m:ctrlPr>
                                <a:rPr lang="zh-CN" altLang="zh-CN" sz="2000" b="1" i="1">
                                  <a:effectLst/>
                                  <a:latin typeface="Cambria Math" panose="02040503050406030204"/>
                                </a:rPr>
                              </m:ctrlPr>
                            </m:sSupPr>
                            <m:e>
                              <m:r>
                                <a:rPr lang="en-US" altLang="zh-CN" sz="20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20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2000" b="1" smtClean="0">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𝟗𝟎𝟎</m:t>
                          </m:r>
                          <m:r>
                            <a:rPr lang="en-US" altLang="zh-CN" sz="2000" b="1">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𝟗</m:t>
                          </m:r>
                          <m:r>
                            <m:rPr>
                              <m:nor/>
                            </m:rPr>
                            <a:rPr lang="en-US" altLang="zh-CN" sz="20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000" b="1" i="1" smtClean="0">
                              <a:solidFill>
                                <a:srgbClr val="000000"/>
                              </a:solidFill>
                              <a:effectLst/>
                              <a:latin typeface="Cambria Math" panose="02040503050406030204" pitchFamily="18" charset="0"/>
                              <a:cs typeface="Times New Roman" panose="02020603050405020304" pitchFamily="18" charset="0"/>
                            </a:rPr>
                            <m:t>𝟖</m:t>
                          </m:r>
                          <m:r>
                            <a:rPr lang="en-US" altLang="zh-CN" sz="2000" b="1">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𝟎</m:t>
                          </m:r>
                          <m:r>
                            <m:rPr>
                              <m:nor/>
                            </m:rPr>
                            <a:rPr lang="en-US" altLang="zh-CN" sz="20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000" b="1" i="1" smtClean="0">
                              <a:solidFill>
                                <a:srgbClr val="000000"/>
                              </a:solidFill>
                              <a:effectLst/>
                              <a:latin typeface="Cambria Math" panose="02040503050406030204" pitchFamily="18" charset="0"/>
                              <a:cs typeface="Times New Roman" panose="02020603050405020304" pitchFamily="18" charset="0"/>
                            </a:rPr>
                            <m:t>𝟓</m:t>
                          </m:r>
                          <m:r>
                            <m:rPr>
                              <m:nor/>
                            </m:rPr>
                            <a:rPr lang="en-US" altLang="zh-CN" sz="20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000" b="1" i="1" smtClean="0">
                              <a:solidFill>
                                <a:srgbClr val="000000"/>
                              </a:solidFill>
                              <a:effectLst/>
                              <a:latin typeface="Cambria Math" panose="02040503050406030204" pitchFamily="18" charset="0"/>
                              <a:cs typeface="Times New Roman" panose="02020603050405020304" pitchFamily="18" charset="0"/>
                            </a:rPr>
                            <m:t>𝑵</m:t>
                          </m:r>
                          <m:r>
                            <m:rPr>
                              <m:nor/>
                            </m:rPr>
                            <a:rPr lang="en-US" altLang="zh-CN" sz="2000" b="1"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2000" b="1" i="1">
                                  <a:effectLst/>
                                  <a:latin typeface="Cambria Math" panose="02040503050406030204"/>
                                </a:rPr>
                              </m:ctrlPr>
                            </m:sSupPr>
                            <m:e>
                              <m:r>
                                <a:rPr lang="en-US" altLang="zh-CN" sz="2000" b="1" i="1" smtClean="0">
                                  <a:solidFill>
                                    <a:srgbClr val="000000"/>
                                  </a:solidFill>
                                  <a:effectLst/>
                                  <a:latin typeface="Cambria Math" panose="02040503050406030204" pitchFamily="18" charset="0"/>
                                  <a:cs typeface="Times New Roman" panose="02020603050405020304" pitchFamily="18" charset="0"/>
                                </a:rPr>
                                <m:t>𝐦</m:t>
                              </m:r>
                            </m:e>
                            <m:sup>
                              <m:r>
                                <a:rPr lang="en-US" altLang="zh-CN" sz="2000" b="1" i="1" smtClean="0">
                                  <a:solidFill>
                                    <a:srgbClr val="000000"/>
                                  </a:solidFill>
                                  <a:effectLst/>
                                  <a:latin typeface="Cambria Math" panose="02040503050406030204" pitchFamily="18" charset="0"/>
                                  <a:cs typeface="Times New Roman" panose="02020603050405020304" pitchFamily="18" charset="0"/>
                                </a:rPr>
                                <m:t>𝟐</m:t>
                              </m:r>
                            </m:sup>
                          </m:sSup>
                        </m:e>
                      </m:mr>
                      <m:mr>
                        <m:e/>
                        <m:e>
                          <m:r>
                            <a:rPr lang="en-US" altLang="zh-CN" sz="2000" b="1" smtClean="0">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𝟏</m:t>
                          </m:r>
                          <m:r>
                            <m:rPr>
                              <m:nor/>
                            </m:rPr>
                            <a:rPr lang="en-US" altLang="zh-CN" sz="2000" b="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000" b="1" i="1" smtClean="0">
                              <a:solidFill>
                                <a:srgbClr val="000000"/>
                              </a:solidFill>
                              <a:effectLst/>
                              <a:latin typeface="Cambria Math" panose="02040503050406030204" pitchFamily="18" charset="0"/>
                              <a:cs typeface="Times New Roman" panose="02020603050405020304" pitchFamily="18" charset="0"/>
                            </a:rPr>
                            <m:t>𝟎𝟎𝟒𝟒</m:t>
                          </m:r>
                          <m:r>
                            <a:rPr lang="en-US" altLang="zh-CN" sz="2000" b="1">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𝟏</m:t>
                          </m:r>
                          <m:sSup>
                            <m:sSupPr>
                              <m:ctrlPr>
                                <a:rPr lang="zh-CN" altLang="zh-CN" sz="2000" b="1" i="1">
                                  <a:effectLst/>
                                  <a:latin typeface="Cambria Math" panose="02040503050406030204"/>
                                </a:rPr>
                              </m:ctrlPr>
                            </m:sSupPr>
                            <m:e>
                              <m:r>
                                <a:rPr lang="en-US" altLang="zh-CN" sz="20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20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2000" b="1" i="1" smtClean="0">
                              <a:solidFill>
                                <a:srgbClr val="000000"/>
                              </a:solidFill>
                              <a:effectLst/>
                              <a:latin typeface="Cambria Math" panose="02040503050406030204" pitchFamily="18" charset="0"/>
                              <a:cs typeface="Times New Roman" panose="02020603050405020304" pitchFamily="18" charset="0"/>
                            </a:rPr>
                            <m:t>𝑵</m:t>
                          </m:r>
                          <m:r>
                            <m:rPr>
                              <m:nor/>
                            </m:rPr>
                            <a:rPr lang="en-US" altLang="zh-CN" sz="2000" b="1"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p>
                            <m:sSupPr>
                              <m:ctrlPr>
                                <a:rPr lang="zh-CN" altLang="zh-CN" sz="2000" b="1" i="1">
                                  <a:effectLst/>
                                  <a:latin typeface="Cambria Math" panose="02040503050406030204"/>
                                </a:rPr>
                              </m:ctrlPr>
                            </m:sSupPr>
                            <m:e>
                              <m:r>
                                <a:rPr lang="en-US" altLang="zh-CN" sz="2000" b="1" i="1" smtClean="0">
                                  <a:solidFill>
                                    <a:srgbClr val="000000"/>
                                  </a:solidFill>
                                  <a:effectLst/>
                                  <a:latin typeface="Cambria Math" panose="02040503050406030204" pitchFamily="18" charset="0"/>
                                  <a:cs typeface="Times New Roman" panose="02020603050405020304" pitchFamily="18" charset="0"/>
                                </a:rPr>
                                <m:t>𝐦</m:t>
                              </m:r>
                            </m:e>
                            <m:sup>
                              <m:r>
                                <a:rPr lang="en-US" altLang="zh-CN" sz="2000" b="1" i="1" smtClean="0">
                                  <a:solidFill>
                                    <a:srgbClr val="000000"/>
                                  </a:solidFill>
                                  <a:effectLst/>
                                  <a:latin typeface="Cambria Math" panose="02040503050406030204" pitchFamily="18" charset="0"/>
                                  <a:cs typeface="Times New Roman" panose="02020603050405020304" pitchFamily="18" charset="0"/>
                                </a:rPr>
                                <m:t>𝟐</m:t>
                              </m:r>
                            </m:sup>
                          </m:sSup>
                          <m:r>
                            <a:rPr lang="en-US" altLang="zh-CN" sz="2000" b="1" smtClean="0">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𝟏</m:t>
                          </m:r>
                          <m:sSup>
                            <m:sSupPr>
                              <m:ctrlPr>
                                <a:rPr lang="zh-CN" altLang="zh-CN" sz="2000" b="1" i="1">
                                  <a:effectLst/>
                                  <a:latin typeface="Cambria Math" panose="02040503050406030204"/>
                                </a:rPr>
                              </m:ctrlPr>
                            </m:sSupPr>
                            <m:e>
                              <m:r>
                                <a:rPr lang="en-US" altLang="zh-CN" sz="2000" b="1" i="1" smtClean="0">
                                  <a:solidFill>
                                    <a:srgbClr val="000000"/>
                                  </a:solidFill>
                                  <a:effectLst/>
                                  <a:latin typeface="Cambria Math" panose="02040503050406030204" pitchFamily="18" charset="0"/>
                                  <a:cs typeface="Times New Roman" panose="02020603050405020304" pitchFamily="18" charset="0"/>
                                </a:rPr>
                                <m:t>𝟎</m:t>
                              </m:r>
                            </m:e>
                            <m:sup>
                              <m:r>
                                <a:rPr lang="en-US" altLang="zh-CN" sz="2000" b="1" i="1" smtClean="0">
                                  <a:solidFill>
                                    <a:srgbClr val="000000"/>
                                  </a:solidFill>
                                  <a:effectLst/>
                                  <a:latin typeface="Cambria Math" panose="02040503050406030204" pitchFamily="18" charset="0"/>
                                  <a:cs typeface="Times New Roman" panose="02020603050405020304" pitchFamily="18" charset="0"/>
                                </a:rPr>
                                <m:t>𝟔</m:t>
                              </m:r>
                            </m:sup>
                          </m:sSup>
                          <m:r>
                            <a:rPr lang="en-US" altLang="zh-CN" sz="2000" b="1" i="1" smtClean="0">
                              <a:solidFill>
                                <a:srgbClr val="000000"/>
                              </a:solidFill>
                              <a:effectLst/>
                              <a:latin typeface="Cambria Math" panose="02040503050406030204" pitchFamily="18" charset="0"/>
                              <a:cs typeface="Times New Roman" panose="02020603050405020304" pitchFamily="18" charset="0"/>
                            </a:rPr>
                            <m:t>𝑷𝒂</m:t>
                          </m:r>
                          <m:r>
                            <a:rPr lang="en-US" altLang="zh-CN" sz="2000" b="1" smtClean="0">
                              <a:solidFill>
                                <a:srgbClr val="000000"/>
                              </a:solidFill>
                              <a:effectLst/>
                              <a:latin typeface="Cambria Math" panose="02040503050406030204" pitchFamily="18" charset="0"/>
                              <a:cs typeface="Times New Roman" panose="02020603050405020304" pitchFamily="18" charset="0"/>
                            </a:rPr>
                            <m:t>=</m:t>
                          </m:r>
                          <m:r>
                            <a:rPr lang="en-US" altLang="zh-CN" sz="2000" b="1" i="1">
                              <a:solidFill>
                                <a:srgbClr val="000000"/>
                              </a:solidFill>
                              <a:effectLst/>
                              <a:latin typeface="Cambria Math" panose="02040503050406030204" pitchFamily="18" charset="0"/>
                              <a:cs typeface="Times New Roman" panose="02020603050405020304" pitchFamily="18" charset="0"/>
                            </a:rPr>
                            <m:t>𝟏</m:t>
                          </m:r>
                          <m:r>
                            <a:rPr lang="en-US" altLang="zh-CN" sz="2000" b="1" i="1" smtClean="0">
                              <a:solidFill>
                                <a:srgbClr val="000000"/>
                              </a:solidFill>
                              <a:effectLst/>
                              <a:latin typeface="Cambria Math" panose="02040503050406030204" pitchFamily="18" charset="0"/>
                              <a:cs typeface="Times New Roman" panose="02020603050405020304" pitchFamily="18" charset="0"/>
                            </a:rPr>
                            <m:t>𝑴𝑷𝒂</m:t>
                          </m:r>
                        </m:e>
                      </m:mr>
                    </m:m>
                  </m:oMath>
                </a14:m>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1159674" y="3352647"/>
                <a:ext cx="6824652" cy="2406941"/>
              </a:xfrm>
              <a:prstGeom prst="rect">
                <a:avLst/>
              </a:prstGeom>
              <a:blipFill rotWithShape="1">
                <a:blip r:embed="rId2"/>
                <a:stretch>
                  <a:fillRect l="-2" t="-20" r="7" b="6"/>
                </a:stretch>
              </a:blipFill>
            </p:spPr>
            <p:txBody>
              <a:bodyPr/>
              <a:lstStyle/>
              <a:p>
                <a:r>
                  <a:rPr lang="zh-CN" altLang="en-US">
                    <a:noFill/>
                  </a:rPr>
                  <a:t> </a:t>
                </a:r>
              </a:p>
            </p:txBody>
          </p:sp>
        </mc:Fallback>
      </mc:AlternateContent>
      <p:sp>
        <p:nvSpPr>
          <p:cNvPr id="19" name="矩形 18"/>
          <p:cNvSpPr/>
          <p:nvPr/>
        </p:nvSpPr>
        <p:spPr>
          <a:xfrm>
            <a:off x="447431" y="5699281"/>
            <a:ext cx="8411568" cy="95725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液压系统中，</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其液柱高度所引起的那部分压力</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ρgh</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相当小</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可以忽略不计</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并认为整个静止液体内部的压力是近乎相等的。</a:t>
            </a:r>
            <a:endPar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a:spLocks noChangeArrowheads="1"/>
          </p:cNvSpPr>
          <p:nvPr/>
        </p:nvSpPr>
        <p:spPr bwMode="auto">
          <a:xfrm>
            <a:off x="-180528" y="20866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五、静压力对固体壁面的作用力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矩形 22"/>
          <p:cNvSpPr/>
          <p:nvPr/>
        </p:nvSpPr>
        <p:spPr>
          <a:xfrm>
            <a:off x="587741" y="836712"/>
            <a:ext cx="7968518" cy="95725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壁面为一平面</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压力的方向是相互平行的</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壁面上的总力</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等于压力</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与承压面积</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的乘积</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5" name="矩形 24"/>
              <p:cNvSpPr/>
              <p:nvPr/>
            </p:nvSpPr>
            <p:spPr>
              <a:xfrm>
                <a:off x="2732339" y="1889543"/>
                <a:ext cx="1057789" cy="400110"/>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𝑝𝐴</m:t>
                      </m:r>
                    </m:oMath>
                  </m:oMathPara>
                </a14:m>
                <a:endParaRPr lang="zh-CN" altLang="en-US" sz="2000" dirty="0">
                  <a:latin typeface="Times New Roman" panose="02020603050405020304" pitchFamily="18" charset="0"/>
                  <a:ea typeface="黑体" panose="02010609060101010101" pitchFamily="49" charset="-122"/>
                </a:endParaRPr>
              </a:p>
            </p:txBody>
          </p:sp>
        </mc:Choice>
        <mc:Fallback>
          <p:sp>
            <p:nvSpPr>
              <p:cNvPr id="25" name="矩形 24"/>
              <p:cNvSpPr>
                <a:spLocks noRot="1" noChangeAspect="1" noMove="1" noResize="1" noEditPoints="1" noAdjustHandles="1" noChangeArrowheads="1" noChangeShapeType="1" noTextEdit="1"/>
              </p:cNvSpPr>
              <p:nvPr/>
            </p:nvSpPr>
            <p:spPr>
              <a:xfrm>
                <a:off x="2732339" y="1889543"/>
                <a:ext cx="1057789" cy="400110"/>
              </a:xfrm>
              <a:prstGeom prst="rect">
                <a:avLst/>
              </a:prstGeom>
              <a:blipFill rotWithShape="1">
                <a:blip r:embed="rId1"/>
                <a:stretch>
                  <a:fillRect l="-54" t="-104" r="42" b="119"/>
                </a:stretch>
              </a:blipFill>
            </p:spPr>
            <p:txBody>
              <a:bodyPr/>
              <a:lstStyle/>
              <a:p>
                <a:r>
                  <a:rPr lang="zh-CN" altLang="en-US">
                    <a:noFill/>
                  </a:rPr>
                  <a:t> </a:t>
                </a:r>
              </a:p>
            </p:txBody>
          </p:sp>
        </mc:Fallback>
      </mc:AlternateContent>
      <p:pic>
        <p:nvPicPr>
          <p:cNvPr id="26" name="3T6.EPS" descr="id:2147503040;FounderCES"/>
          <p:cNvPicPr/>
          <p:nvPr/>
        </p:nvPicPr>
        <p:blipFill>
          <a:blip r:embed="rId2"/>
          <a:stretch>
            <a:fillRect/>
          </a:stretch>
        </p:blipFill>
        <p:spPr>
          <a:xfrm>
            <a:off x="6084168" y="3403834"/>
            <a:ext cx="2668187" cy="2174133"/>
          </a:xfrm>
          <a:prstGeom prst="rect">
            <a:avLst/>
          </a:prstGeom>
        </p:spPr>
      </p:pic>
      <p:sp>
        <p:nvSpPr>
          <p:cNvPr id="27" name="矩形 26"/>
          <p:cNvSpPr/>
          <p:nvPr/>
        </p:nvSpPr>
        <p:spPr>
          <a:xfrm>
            <a:off x="5292080" y="5940358"/>
            <a:ext cx="3946914" cy="338554"/>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静压力作用在液压缸内壁面上的力</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矩形 27"/>
          <p:cNvSpPr/>
          <p:nvPr/>
        </p:nvSpPr>
        <p:spPr>
          <a:xfrm>
            <a:off x="461723" y="2270718"/>
            <a:ext cx="6137921" cy="95725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壁面为一曲面</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某一方向</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上的总力</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Fx</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等于压力与曲面在该方向投影面积</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Ax</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的乘积</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9" name="矩形 28"/>
              <p:cNvSpPr/>
              <p:nvPr/>
            </p:nvSpPr>
            <p:spPr>
              <a:xfrm>
                <a:off x="2738407" y="3316989"/>
                <a:ext cx="1143518" cy="369332"/>
              </a:xfrm>
              <a:prstGeom prst="rect">
                <a:avLst/>
              </a:prstGeom>
            </p:spPr>
            <p:txBody>
              <a:bodyPr wrap="non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𝑥</m:t>
                          </m:r>
                        </m:sub>
                      </m:sSub>
                      <m:r>
                        <a:rPr lang="zh-CN" altLang="en-US" i="0">
                          <a:latin typeface="Cambria Math" panose="02040503050406030204" pitchFamily="18" charset="0"/>
                        </a:rPr>
                        <m:t>=</m:t>
                      </m:r>
                      <m:r>
                        <a:rPr lang="zh-CN" altLang="en-US" i="1">
                          <a:latin typeface="Cambria Math" panose="02040503050406030204" pitchFamily="18" charset="0"/>
                        </a:rPr>
                        <m:t>𝑝</m:t>
                      </m:r>
                      <m:sSub>
                        <m:sSubPr>
                          <m:ctrlPr>
                            <a:rPr lang="zh-CN" altLang="en-US" i="1">
                              <a:latin typeface="Cambria Math" panose="02040503050406030204"/>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𝑥</m:t>
                          </m:r>
                        </m:sub>
                      </m:sSub>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9" name="矩形 28"/>
              <p:cNvSpPr>
                <a:spLocks noRot="1" noChangeAspect="1" noMove="1" noResize="1" noEditPoints="1" noAdjustHandles="1" noChangeArrowheads="1" noChangeShapeType="1" noTextEdit="1"/>
              </p:cNvSpPr>
              <p:nvPr/>
            </p:nvSpPr>
            <p:spPr>
              <a:xfrm>
                <a:off x="2738407" y="3316989"/>
                <a:ext cx="1143518" cy="369332"/>
              </a:xfrm>
              <a:prstGeom prst="rect">
                <a:avLst/>
              </a:prstGeom>
              <a:blipFill rotWithShape="1">
                <a:blip r:embed="rId3"/>
                <a:stretch>
                  <a:fillRect l="-25" t="-104" r="15" b="40"/>
                </a:stretch>
              </a:blipFill>
            </p:spPr>
            <p:txBody>
              <a:bodyPr/>
              <a:lstStyle/>
              <a:p>
                <a:r>
                  <a:rPr lang="zh-CN" altLang="en-US">
                    <a:noFill/>
                  </a:rPr>
                  <a:t> </a:t>
                </a:r>
              </a:p>
            </p:txBody>
          </p:sp>
        </mc:Fallback>
      </mc:AlternateContent>
      <p:sp>
        <p:nvSpPr>
          <p:cNvPr id="30" name="文本框 29"/>
          <p:cNvSpPr txBox="1"/>
          <p:nvPr/>
        </p:nvSpPr>
        <p:spPr>
          <a:xfrm>
            <a:off x="938787" y="3880039"/>
            <a:ext cx="5145381" cy="646331"/>
          </a:xfrm>
          <a:prstGeom prst="rect">
            <a:avLst/>
          </a:prstGeom>
          <a:noFill/>
        </p:spPr>
        <p:txBody>
          <a:bodyPr wrap="square">
            <a:spAutoFit/>
          </a:bodyPr>
          <a:lstStyle/>
          <a:p>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油液作用于缸筒右半壁内表面在</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方向上的总力</a:t>
            </a:r>
            <a:r>
              <a:rPr lang="en-US" altLang="zh-CN" sz="18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8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endParaRPr lang="zh-CN" altLang="en-US" dirty="0"/>
          </a:p>
        </p:txBody>
      </p:sp>
      <mc:AlternateContent xmlns:mc="http://schemas.openxmlformats.org/markup-compatibility/2006">
        <mc:Choice xmlns:a14="http://schemas.microsoft.com/office/drawing/2010/main" Requires="a14">
          <p:sp>
            <p:nvSpPr>
              <p:cNvPr id="31" name="矩形 30"/>
              <p:cNvSpPr/>
              <p:nvPr/>
            </p:nvSpPr>
            <p:spPr>
              <a:xfrm>
                <a:off x="755575" y="4636419"/>
                <a:ext cx="5145381" cy="400110"/>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r>
                        <a:rPr lang="zh-CN" altLang="en-US" sz="2000" b="1" i="1">
                          <a:latin typeface="Cambria Math" panose="02040503050406030204" pitchFamily="18" charset="0"/>
                        </a:rPr>
                        <m:t>𝐝</m:t>
                      </m:r>
                      <m:sSub>
                        <m:sSubPr>
                          <m:ctrlPr>
                            <a:rPr lang="zh-CN" altLang="en-US" sz="2000" b="1" i="1">
                              <a:latin typeface="Cambria Math" panose="02040503050406030204"/>
                            </a:rPr>
                          </m:ctrlPr>
                        </m:sSubPr>
                        <m:e>
                          <m:r>
                            <a:rPr lang="zh-CN" altLang="en-US" sz="2000" b="1" i="1">
                              <a:latin typeface="Cambria Math" panose="02040503050406030204" pitchFamily="18" charset="0"/>
                            </a:rPr>
                            <m:t>𝑭</m:t>
                          </m:r>
                        </m:e>
                        <m:sub>
                          <m:r>
                            <a:rPr lang="zh-CN" altLang="en-US" sz="2000" b="1" i="1">
                              <a:latin typeface="Cambria Math" panose="02040503050406030204" pitchFamily="18" charset="0"/>
                            </a:rPr>
                            <m:t>𝒙</m:t>
                          </m:r>
                        </m:sub>
                      </m:sSub>
                      <m:r>
                        <a:rPr lang="zh-CN" altLang="en-US" sz="2000" b="1" i="0">
                          <a:latin typeface="Cambria Math" panose="02040503050406030204" pitchFamily="18" charset="0"/>
                        </a:rPr>
                        <m:t>=</m:t>
                      </m:r>
                      <m:r>
                        <a:rPr lang="zh-CN" altLang="en-US" sz="2000" b="1" i="0">
                          <a:latin typeface="Cambria Math" panose="02040503050406030204" pitchFamily="18" charset="0"/>
                        </a:rPr>
                        <m:t>𝐝</m:t>
                      </m:r>
                      <m:r>
                        <a:rPr lang="zh-CN" altLang="en-US" sz="2000" b="1" i="1">
                          <a:latin typeface="Cambria Math" panose="02040503050406030204" pitchFamily="18" charset="0"/>
                        </a:rPr>
                        <m:t>𝑭</m:t>
                      </m:r>
                      <m:r>
                        <a:rPr lang="zh-CN" altLang="en-US" sz="2000" b="1" i="0">
                          <a:latin typeface="Cambria Math" panose="02040503050406030204" pitchFamily="18" charset="0"/>
                        </a:rPr>
                        <m:t>𝐜𝐨𝐬</m:t>
                      </m:r>
                      <m:r>
                        <a:rPr lang="zh-CN" altLang="en-US" sz="2000" b="1" i="1">
                          <a:latin typeface="Cambria Math" panose="02040503050406030204" pitchFamily="18" charset="0"/>
                        </a:rPr>
                        <m:t>𝜽</m:t>
                      </m:r>
                      <m:r>
                        <a:rPr lang="zh-CN" altLang="en-US" sz="2000" b="1" i="0">
                          <a:latin typeface="Cambria Math" panose="02040503050406030204" pitchFamily="18" charset="0"/>
                        </a:rPr>
                        <m:t>=</m:t>
                      </m:r>
                      <m:r>
                        <a:rPr lang="zh-CN" altLang="en-US" sz="2000" b="1" i="1">
                          <a:latin typeface="Cambria Math" panose="02040503050406030204" pitchFamily="18" charset="0"/>
                        </a:rPr>
                        <m:t>𝒑</m:t>
                      </m:r>
                      <m:r>
                        <a:rPr lang="zh-CN" altLang="en-US" sz="2000" b="1" i="0">
                          <a:latin typeface="Cambria Math" panose="02040503050406030204" pitchFamily="18" charset="0"/>
                        </a:rPr>
                        <m:t>𝐝</m:t>
                      </m:r>
                      <m:r>
                        <a:rPr lang="zh-CN" altLang="en-US" sz="2000" b="1" i="1">
                          <a:latin typeface="Cambria Math" panose="02040503050406030204" pitchFamily="18" charset="0"/>
                        </a:rPr>
                        <m:t>𝑨</m:t>
                      </m:r>
                      <m:r>
                        <a:rPr lang="zh-CN" altLang="en-US" sz="2000" b="1" i="0">
                          <a:latin typeface="Cambria Math" panose="02040503050406030204" pitchFamily="18" charset="0"/>
                        </a:rPr>
                        <m:t>𝐜𝐨𝐬</m:t>
                      </m:r>
                      <m:r>
                        <a:rPr lang="zh-CN" altLang="en-US" sz="2000" b="1" i="1">
                          <a:latin typeface="Cambria Math" panose="02040503050406030204" pitchFamily="18" charset="0"/>
                        </a:rPr>
                        <m:t>𝜽</m:t>
                      </m:r>
                      <m:r>
                        <a:rPr lang="zh-CN" altLang="en-US" sz="2000" b="1" i="0">
                          <a:latin typeface="Cambria Math" panose="02040503050406030204" pitchFamily="18" charset="0"/>
                        </a:rPr>
                        <m:t>=</m:t>
                      </m:r>
                      <m:r>
                        <a:rPr lang="zh-CN" altLang="en-US" sz="2000" b="1" i="1">
                          <a:latin typeface="Cambria Math" panose="02040503050406030204" pitchFamily="18" charset="0"/>
                        </a:rPr>
                        <m:t>𝒑𝒍𝒓</m:t>
                      </m:r>
                      <m:r>
                        <a:rPr lang="zh-CN" altLang="en-US" sz="2000" b="1" i="0">
                          <a:latin typeface="Cambria Math" panose="02040503050406030204" pitchFamily="18" charset="0"/>
                        </a:rPr>
                        <m:t>𝐜𝐨𝐬</m:t>
                      </m:r>
                      <m:r>
                        <a:rPr lang="zh-CN" altLang="en-US" sz="2000" b="1" i="1">
                          <a:latin typeface="Cambria Math" panose="02040503050406030204" pitchFamily="18" charset="0"/>
                        </a:rPr>
                        <m:t>𝜽</m:t>
                      </m:r>
                      <m:r>
                        <a:rPr lang="zh-CN" altLang="en-US" sz="2000" b="1" i="0">
                          <a:latin typeface="Cambria Math" panose="02040503050406030204" pitchFamily="18" charset="0"/>
                        </a:rPr>
                        <m:t>𝐝</m:t>
                      </m:r>
                      <m:r>
                        <a:rPr lang="zh-CN" altLang="en-US" sz="2000" b="1" i="1">
                          <a:latin typeface="Cambria Math" panose="02040503050406030204" pitchFamily="18" charset="0"/>
                        </a:rPr>
                        <m:t>𝜽</m:t>
                      </m:r>
                    </m:oMath>
                  </m:oMathPara>
                </a14:m>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1" name="矩形 30"/>
              <p:cNvSpPr>
                <a:spLocks noRot="1" noChangeAspect="1" noMove="1" noResize="1" noEditPoints="1" noAdjustHandles="1" noChangeArrowheads="1" noChangeShapeType="1" noTextEdit="1"/>
              </p:cNvSpPr>
              <p:nvPr/>
            </p:nvSpPr>
            <p:spPr>
              <a:xfrm>
                <a:off x="755575" y="4636419"/>
                <a:ext cx="5145381" cy="400110"/>
              </a:xfrm>
              <a:prstGeom prst="rect">
                <a:avLst/>
              </a:prstGeom>
              <a:blipFill rotWithShape="1">
                <a:blip r:embed="rId4"/>
                <a:stretch>
                  <a:fillRect l="-11" t="-71" r="10" b="8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672541" y="4944749"/>
                <a:ext cx="5145381" cy="126643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14:m>
                  <m:oMathPara xmlns:m="http://schemas.openxmlformats.org/officeDocument/2006/math">
                    <m:oMathParaPr>
                      <m:jc m:val="centerGroup"/>
                    </m:oMathParaPr>
                    <m:oMath xmlns:m="http://schemas.openxmlformats.org/officeDocument/2006/math">
                      <m:sSub>
                        <m:sSubPr>
                          <m:ctrlPr>
                            <a:rPr lang="zh-CN" altLang="en-US" sz="2000" b="1" i="1">
                              <a:latin typeface="Cambria Math" panose="02040503050406030204"/>
                            </a:rPr>
                          </m:ctrlPr>
                        </m:sSubPr>
                        <m:e>
                          <m:r>
                            <a:rPr lang="zh-CN" altLang="en-US" sz="2000" b="1" i="1">
                              <a:latin typeface="Cambria Math" panose="02040503050406030204" pitchFamily="18" charset="0"/>
                            </a:rPr>
                            <m:t>𝑭</m:t>
                          </m:r>
                        </m:e>
                        <m:sub>
                          <m:r>
                            <a:rPr lang="zh-CN" altLang="en-US" sz="2000" b="1" i="1">
                              <a:latin typeface="Cambria Math" panose="02040503050406030204" pitchFamily="18" charset="0"/>
                            </a:rPr>
                            <m:t>𝒙</m:t>
                          </m:r>
                        </m:sub>
                      </m:sSub>
                      <m:r>
                        <a:rPr lang="zh-CN" altLang="en-US" sz="2000" b="1" i="0">
                          <a:latin typeface="Cambria Math" panose="02040503050406030204" pitchFamily="18" charset="0"/>
                        </a:rPr>
                        <m:t>=</m:t>
                      </m:r>
                      <m:nary>
                        <m:naryPr>
                          <m:grow m:val="on"/>
                          <m:limLoc m:val="subSup"/>
                          <m:ctrlPr>
                            <a:rPr lang="zh-CN" altLang="en-US" sz="2000" b="1" i="1">
                              <a:latin typeface="Cambria Math" panose="02040503050406030204"/>
                            </a:rPr>
                          </m:ctrlPr>
                        </m:naryPr>
                        <m:sub>
                          <m:r>
                            <m:rPr>
                              <m:nor/>
                            </m:rPr>
                            <a:rPr lang="zh-CN" altLang="en-US" sz="2000" b="1" i="1">
                              <a:latin typeface="Times New Roman" panose="02020603050405020304" pitchFamily="18" charset="0"/>
                              <a:ea typeface="黑体" panose="02010609060101010101" pitchFamily="49" charset="-122"/>
                              <a:cs typeface="Times New Roman" panose="02020603050405020304" pitchFamily="18" charset="0"/>
                            </a:rPr>
                            <m:t>−</m:t>
                          </m:r>
                          <m:f>
                            <m:fPr>
                              <m:ctrlPr>
                                <a:rPr lang="zh-CN" altLang="en-US" sz="2000" b="1" i="1">
                                  <a:latin typeface="Cambria Math" panose="02040503050406030204"/>
                                </a:rPr>
                              </m:ctrlPr>
                            </m:fPr>
                            <m:num>
                              <m:r>
                                <a:rPr lang="zh-CN" altLang="en-US" sz="2000" b="1" i="0">
                                  <a:latin typeface="Cambria Math" panose="02040503050406030204" pitchFamily="18" charset="0"/>
                                </a:rPr>
                                <m:t>𝛑</m:t>
                              </m:r>
                            </m:num>
                            <m:den>
                              <m:r>
                                <a:rPr lang="zh-CN" altLang="en-US" sz="2000" b="1" i="0">
                                  <a:latin typeface="Cambria Math" panose="02040503050406030204" pitchFamily="18" charset="0"/>
                                </a:rPr>
                                <m:t>𝟐</m:t>
                              </m:r>
                            </m:den>
                          </m:f>
                        </m:sub>
                        <m:sup>
                          <m:f>
                            <m:fPr>
                              <m:ctrlPr>
                                <a:rPr lang="zh-CN" altLang="en-US" sz="2000" b="1" i="1">
                                  <a:latin typeface="Cambria Math" panose="02040503050406030204"/>
                                </a:rPr>
                              </m:ctrlPr>
                            </m:fPr>
                            <m:num>
                              <m:r>
                                <a:rPr lang="zh-CN" altLang="en-US" sz="2000" b="1" i="0">
                                  <a:latin typeface="Cambria Math" panose="02040503050406030204" pitchFamily="18" charset="0"/>
                                </a:rPr>
                                <m:t>𝛑</m:t>
                              </m:r>
                            </m:num>
                            <m:den>
                              <m:r>
                                <a:rPr lang="zh-CN" altLang="en-US" sz="2000" b="1" i="0">
                                  <a:latin typeface="Cambria Math" panose="02040503050406030204" pitchFamily="18" charset="0"/>
                                </a:rPr>
                                <m:t>𝟐</m:t>
                              </m:r>
                            </m:den>
                          </m:f>
                        </m:sup>
                        <m:e>
                          <m:r>
                            <a:rPr lang="zh-CN" altLang="en-US" sz="2000" b="1" i="0">
                              <a:latin typeface="Cambria Math" panose="02040503050406030204" pitchFamily="18" charset="0"/>
                            </a:rPr>
                            <m:t>𝐝</m:t>
                          </m:r>
                        </m:e>
                      </m:nary>
                      <m:sSub>
                        <m:sSubPr>
                          <m:ctrlPr>
                            <a:rPr lang="zh-CN" altLang="en-US" sz="2000" b="1" i="1">
                              <a:latin typeface="Cambria Math" panose="02040503050406030204"/>
                            </a:rPr>
                          </m:ctrlPr>
                        </m:sSubPr>
                        <m:e>
                          <m:r>
                            <a:rPr lang="zh-CN" altLang="en-US" sz="2000" b="1" i="1">
                              <a:latin typeface="Cambria Math" panose="02040503050406030204" pitchFamily="18" charset="0"/>
                            </a:rPr>
                            <m:t>𝑭</m:t>
                          </m:r>
                        </m:e>
                        <m:sub>
                          <m:r>
                            <a:rPr lang="zh-CN" altLang="en-US" sz="2000" b="1" i="1">
                              <a:latin typeface="Cambria Math" panose="02040503050406030204" pitchFamily="18" charset="0"/>
                            </a:rPr>
                            <m:t>𝒙</m:t>
                          </m:r>
                        </m:sub>
                      </m:sSub>
                      <m:r>
                        <a:rPr lang="zh-CN" altLang="en-US" sz="2000" b="1" i="0">
                          <a:latin typeface="Cambria Math" panose="02040503050406030204" pitchFamily="18" charset="0"/>
                        </a:rPr>
                        <m:t>=</m:t>
                      </m:r>
                      <m:nary>
                        <m:naryPr>
                          <m:grow m:val="on"/>
                          <m:limLoc m:val="subSup"/>
                          <m:ctrlPr>
                            <a:rPr lang="zh-CN" altLang="en-US" sz="2000" b="1" i="1">
                              <a:latin typeface="Cambria Math" panose="02040503050406030204"/>
                            </a:rPr>
                          </m:ctrlPr>
                        </m:naryPr>
                        <m:sub>
                          <m:r>
                            <m:rPr>
                              <m:nor/>
                            </m:rPr>
                            <a:rPr lang="zh-CN" altLang="en-US" sz="2000" b="1" i="1">
                              <a:latin typeface="Times New Roman" panose="02020603050405020304" pitchFamily="18" charset="0"/>
                              <a:ea typeface="黑体" panose="02010609060101010101" pitchFamily="49" charset="-122"/>
                              <a:cs typeface="Times New Roman" panose="02020603050405020304" pitchFamily="18" charset="0"/>
                            </a:rPr>
                            <m:t>−</m:t>
                          </m:r>
                          <m:f>
                            <m:fPr>
                              <m:ctrlPr>
                                <a:rPr lang="zh-CN" altLang="en-US" sz="2000" b="1" i="1">
                                  <a:latin typeface="Cambria Math" panose="02040503050406030204"/>
                                </a:rPr>
                              </m:ctrlPr>
                            </m:fPr>
                            <m:num>
                              <m:r>
                                <a:rPr lang="zh-CN" altLang="en-US" sz="2000" b="1" i="0">
                                  <a:latin typeface="Cambria Math" panose="02040503050406030204" pitchFamily="18" charset="0"/>
                                </a:rPr>
                                <m:t>𝛑</m:t>
                              </m:r>
                            </m:num>
                            <m:den>
                              <m:r>
                                <a:rPr lang="zh-CN" altLang="en-US" sz="2000" b="1" i="0">
                                  <a:latin typeface="Cambria Math" panose="02040503050406030204" pitchFamily="18" charset="0"/>
                                </a:rPr>
                                <m:t>𝟐</m:t>
                              </m:r>
                            </m:den>
                          </m:f>
                        </m:sub>
                        <m:sup>
                          <m:f>
                            <m:fPr>
                              <m:ctrlPr>
                                <a:rPr lang="zh-CN" altLang="en-US" sz="2000" b="1" i="1">
                                  <a:latin typeface="Cambria Math" panose="02040503050406030204"/>
                                </a:rPr>
                              </m:ctrlPr>
                            </m:fPr>
                            <m:num>
                              <m:r>
                                <a:rPr lang="zh-CN" altLang="en-US" sz="2000" b="1" i="0">
                                  <a:latin typeface="Cambria Math" panose="02040503050406030204" pitchFamily="18" charset="0"/>
                                </a:rPr>
                                <m:t>𝛑</m:t>
                              </m:r>
                            </m:num>
                            <m:den>
                              <m:r>
                                <a:rPr lang="zh-CN" altLang="en-US" sz="2000" b="1" i="0">
                                  <a:latin typeface="Cambria Math" panose="02040503050406030204" pitchFamily="18" charset="0"/>
                                </a:rPr>
                                <m:t>𝟐</m:t>
                              </m:r>
                            </m:den>
                          </m:f>
                        </m:sup>
                        <m:e>
                          <m:r>
                            <a:rPr lang="zh-CN" altLang="en-US" sz="2000" b="1" i="1">
                              <a:latin typeface="Cambria Math" panose="02040503050406030204" pitchFamily="18" charset="0"/>
                            </a:rPr>
                            <m:t>𝒑</m:t>
                          </m:r>
                        </m:e>
                      </m:nary>
                      <m:r>
                        <a:rPr lang="zh-CN" altLang="en-US" sz="2000" b="1" i="1">
                          <a:latin typeface="Cambria Math" panose="02040503050406030204" pitchFamily="18" charset="0"/>
                        </a:rPr>
                        <m:t>𝒍𝒓</m:t>
                      </m:r>
                      <m:r>
                        <a:rPr lang="zh-CN" altLang="en-US" sz="2000" b="1" i="0">
                          <a:latin typeface="Cambria Math" panose="02040503050406030204" pitchFamily="18" charset="0"/>
                        </a:rPr>
                        <m:t>𝐜𝐨𝐬</m:t>
                      </m:r>
                      <m:r>
                        <a:rPr lang="zh-CN" altLang="en-US" sz="2000" b="1" i="1">
                          <a:latin typeface="Cambria Math" panose="02040503050406030204" pitchFamily="18" charset="0"/>
                        </a:rPr>
                        <m:t>𝜽</m:t>
                      </m:r>
                      <m:r>
                        <a:rPr lang="zh-CN" altLang="en-US" sz="2000" b="1" i="0">
                          <a:latin typeface="Cambria Math" panose="02040503050406030204" pitchFamily="18" charset="0"/>
                        </a:rPr>
                        <m:t>𝐝</m:t>
                      </m:r>
                      <m:r>
                        <a:rPr lang="zh-CN" altLang="en-US" sz="2000" b="1" i="1">
                          <a:latin typeface="Cambria Math" panose="02040503050406030204" pitchFamily="18" charset="0"/>
                        </a:rPr>
                        <m:t>𝜽</m:t>
                      </m:r>
                      <m:r>
                        <a:rPr lang="zh-CN" altLang="en-US" sz="2000" b="1" i="0">
                          <a:latin typeface="Cambria Math" panose="02040503050406030204" pitchFamily="18" charset="0"/>
                        </a:rPr>
                        <m:t>=</m:t>
                      </m:r>
                      <m:r>
                        <a:rPr lang="zh-CN" altLang="en-US" sz="2000" b="1" i="0">
                          <a:latin typeface="Cambria Math" panose="02040503050406030204" pitchFamily="18" charset="0"/>
                        </a:rPr>
                        <m:t>𝟐</m:t>
                      </m:r>
                      <m:r>
                        <a:rPr lang="zh-CN" altLang="en-US" sz="2000" b="1" i="1">
                          <a:latin typeface="Cambria Math" panose="02040503050406030204" pitchFamily="18" charset="0"/>
                        </a:rPr>
                        <m:t>𝒍𝒓𝒑</m:t>
                      </m:r>
                      <m:r>
                        <a:rPr lang="zh-CN" altLang="en-US" sz="2000" b="1" i="0">
                          <a:latin typeface="Cambria Math" panose="02040503050406030204" pitchFamily="18" charset="0"/>
                        </a:rPr>
                        <m:t>=</m:t>
                      </m:r>
                      <m:r>
                        <a:rPr lang="zh-CN" altLang="en-US" sz="2000" b="1" i="1">
                          <a:latin typeface="Cambria Math" panose="02040503050406030204" pitchFamily="18" charset="0"/>
                        </a:rPr>
                        <m:t>𝒑</m:t>
                      </m:r>
                      <m:sSub>
                        <m:sSubPr>
                          <m:ctrlPr>
                            <a:rPr lang="zh-CN" altLang="en-US" sz="2000" b="1" i="1">
                              <a:latin typeface="Cambria Math" panose="02040503050406030204"/>
                            </a:rPr>
                          </m:ctrlPr>
                        </m:sSubPr>
                        <m:e>
                          <m:r>
                            <a:rPr lang="zh-CN" altLang="en-US" sz="2000" b="1" i="1">
                              <a:latin typeface="Cambria Math" panose="02040503050406030204" pitchFamily="18" charset="0"/>
                            </a:rPr>
                            <m:t>𝑨</m:t>
                          </m:r>
                        </m:e>
                        <m:sub>
                          <m:r>
                            <a:rPr lang="zh-CN" altLang="en-US" sz="2000" b="1" i="1">
                              <a:latin typeface="Cambria Math" panose="02040503050406030204" pitchFamily="18" charset="0"/>
                            </a:rPr>
                            <m:t>𝒙</m:t>
                          </m:r>
                        </m:sub>
                      </m:sSub>
                    </m:oMath>
                  </m:oMathPara>
                </a14:m>
                <a:endParaRPr lang="zh-CN" altLang="en-US" sz="2000" b="1"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32" name="矩形 31"/>
              <p:cNvSpPr>
                <a:spLocks noRot="1" noChangeAspect="1" noMove="1" noResize="1" noEditPoints="1" noAdjustHandles="1" noChangeArrowheads="1" noChangeShapeType="1" noTextEdit="1"/>
              </p:cNvSpPr>
              <p:nvPr/>
            </p:nvSpPr>
            <p:spPr>
              <a:xfrm>
                <a:off x="672541" y="4944749"/>
                <a:ext cx="5145381" cy="1266437"/>
              </a:xfrm>
              <a:prstGeom prst="rect">
                <a:avLst/>
              </a:prstGeom>
              <a:blipFill rotWithShape="1">
                <a:blip r:embed="rId5"/>
                <a:stretch>
                  <a:fillRect l="-1" r="1" b="20"/>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3"/>
          <p:cNvSpPr txBox="1"/>
          <p:nvPr/>
        </p:nvSpPr>
        <p:spPr>
          <a:xfrm>
            <a:off x="323528" y="836712"/>
            <a:ext cx="4572000" cy="369332"/>
          </a:xfrm>
          <a:prstGeom prst="rect">
            <a:avLst/>
          </a:prstGeom>
          <a:noFill/>
        </p:spPr>
        <p:txBody>
          <a:bodyPr wrap="square">
            <a:spAutoFit/>
          </a:bodyPr>
          <a:lstStyle/>
          <a:p>
            <a:r>
              <a:rPr lang="en-US" altLang="zh-CN" sz="1400" dirty="0">
                <a:latin typeface="Times New Roman" panose="02020603050405020304" pitchFamily="18" charset="0"/>
                <a:ea typeface="黑体" panose="02010609060101010101" pitchFamily="49" charset="-122"/>
              </a:rPr>
              <a:t>——</a:t>
            </a:r>
            <a:r>
              <a:rPr lang="zh-CN" altLang="zh-CN" b="1" dirty="0">
                <a:solidFill>
                  <a:srgbClr val="FF0000"/>
                </a:solidFill>
                <a:latin typeface="Times New Roman" panose="02020603050405020304" pitchFamily="18" charset="0"/>
                <a:ea typeface="黑体" panose="02010609060101010101" pitchFamily="49" charset="-122"/>
              </a:rPr>
              <a:t>连续方程</a:t>
            </a:r>
            <a:r>
              <a:rPr lang="zh-CN" altLang="zh-CN" sz="1400" dirty="0">
                <a:latin typeface="Times New Roman" panose="02020603050405020304" pitchFamily="18" charset="0"/>
                <a:ea typeface="黑体" panose="02010609060101010101" pitchFamily="49" charset="-122"/>
              </a:rPr>
              <a:t>、</a:t>
            </a:r>
            <a:r>
              <a:rPr lang="zh-CN" altLang="zh-CN" b="1" dirty="0">
                <a:solidFill>
                  <a:srgbClr val="FF0000"/>
                </a:solidFill>
                <a:latin typeface="Times New Roman" panose="02020603050405020304" pitchFamily="18" charset="0"/>
                <a:ea typeface="黑体" panose="02010609060101010101" pitchFamily="49" charset="-122"/>
              </a:rPr>
              <a:t>能量方程</a:t>
            </a:r>
            <a:r>
              <a:rPr lang="zh-CN" altLang="zh-CN" sz="1400" dirty="0">
                <a:latin typeface="Times New Roman" panose="02020603050405020304" pitchFamily="18" charset="0"/>
                <a:ea typeface="黑体" panose="02010609060101010101" pitchFamily="49" charset="-122"/>
              </a:rPr>
              <a:t>和</a:t>
            </a:r>
            <a:r>
              <a:rPr lang="zh-CN" altLang="zh-CN" b="1" dirty="0">
                <a:solidFill>
                  <a:srgbClr val="FF0000"/>
                </a:solidFill>
                <a:latin typeface="Times New Roman" panose="02020603050405020304" pitchFamily="18" charset="0"/>
                <a:ea typeface="黑体" panose="02010609060101010101" pitchFamily="49" charset="-122"/>
              </a:rPr>
              <a:t>动量方程</a:t>
            </a:r>
            <a:endParaRPr lang="zh-CN" altLang="en-US" dirty="0"/>
          </a:p>
        </p:txBody>
      </p:sp>
      <p:sp>
        <p:nvSpPr>
          <p:cNvPr id="15" name="文本框 19"/>
          <p:cNvSpPr txBox="1">
            <a:spLocks noChangeArrowheads="1"/>
          </p:cNvSpPr>
          <p:nvPr/>
        </p:nvSpPr>
        <p:spPr bwMode="auto">
          <a:xfrm>
            <a:off x="344183" y="119675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一、基本概念</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28833" y="1752491"/>
            <a:ext cx="43401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（一）理想液体、恒定流动和一维流动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7" name="矩形 16"/>
          <p:cNvSpPr/>
          <p:nvPr/>
        </p:nvSpPr>
        <p:spPr>
          <a:xfrm>
            <a:off x="1047396" y="2121823"/>
            <a:ext cx="6643255" cy="49558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既无粘性又不可压缩的假想液体称为理想液体。</a:t>
            </a:r>
            <a:endParaRPr lang="zh-CN" altLang="en-US" sz="2000" dirty="0">
              <a:latin typeface="Times New Roman" panose="02020603050405020304" pitchFamily="18" charset="0"/>
              <a:ea typeface="黑体" panose="02010609060101010101" pitchFamily="49" charset="-122"/>
            </a:endParaRPr>
          </a:p>
        </p:txBody>
      </p:sp>
      <p:sp>
        <p:nvSpPr>
          <p:cNvPr id="18" name="矩形 17"/>
          <p:cNvSpPr/>
          <p:nvPr/>
        </p:nvSpPr>
        <p:spPr>
          <a:xfrm>
            <a:off x="899592" y="2592429"/>
            <a:ext cx="8136904" cy="495585"/>
          </a:xfrm>
          <a:prstGeom prst="rect">
            <a:avLst/>
          </a:prstGeom>
        </p:spPr>
        <p:txBody>
          <a:bodyPr wrap="square">
            <a:spAutoFit/>
          </a:bodyPr>
          <a:lstStyle/>
          <a:p>
            <a:pPr marL="342900" indent="-342900" algn="ctr">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压力、速度和密度都不随时间而变化</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便称液体是在作恒定流动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文本框 20"/>
          <p:cNvSpPr txBox="1"/>
          <p:nvPr/>
        </p:nvSpPr>
        <p:spPr>
          <a:xfrm>
            <a:off x="1047395" y="2986740"/>
            <a:ext cx="7773077" cy="1015663"/>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当液体整个作线形流动</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一维流</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a:t>
            </a:r>
            <a:r>
              <a:rPr lang="zh-CN" altLang="en-US"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当作</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平面或空间流动</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smtClean="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二维或三维流动。</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文本框 21"/>
          <p:cNvSpPr txBox="1">
            <a:spLocks noChangeArrowheads="1"/>
          </p:cNvSpPr>
          <p:nvPr/>
        </p:nvSpPr>
        <p:spPr bwMode="auto">
          <a:xfrm>
            <a:off x="107504" y="4043084"/>
            <a:ext cx="27858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（二）流线、流管和流束</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4" name="3T8.EPS" descr="id:2147503105;FounderCES"/>
          <p:cNvPicPr/>
          <p:nvPr/>
        </p:nvPicPr>
        <p:blipFill>
          <a:blip r:embed="rId1"/>
          <a:stretch>
            <a:fillRect/>
          </a:stretch>
        </p:blipFill>
        <p:spPr>
          <a:xfrm>
            <a:off x="6372200" y="3602334"/>
            <a:ext cx="1988936" cy="2836677"/>
          </a:xfrm>
          <a:prstGeom prst="rect">
            <a:avLst/>
          </a:prstGeom>
        </p:spPr>
      </p:pic>
      <p:sp>
        <p:nvSpPr>
          <p:cNvPr id="33" name="矩形 32"/>
          <p:cNvSpPr/>
          <p:nvPr/>
        </p:nvSpPr>
        <p:spPr>
          <a:xfrm>
            <a:off x="1047395" y="4506937"/>
            <a:ext cx="4891453" cy="707886"/>
          </a:xfrm>
          <a:prstGeom prst="rect">
            <a:avLst/>
          </a:prstGeom>
        </p:spPr>
        <p:txBody>
          <a:bodyPr wrap="square">
            <a:spAutoFit/>
          </a:bodyPr>
          <a:lstStyle/>
          <a:p>
            <a:pPr marL="342900" indent="-342900">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流线表示在同一瞬时流场中各质点的运动状态的一条条曲线。</a:t>
            </a:r>
            <a:endParaRPr lang="zh-CN" altLang="en-US" sz="2000" dirty="0">
              <a:latin typeface="Times New Roman" panose="02020603050405020304" pitchFamily="18" charset="0"/>
              <a:ea typeface="黑体" panose="02010609060101010101" pitchFamily="49" charset="-122"/>
            </a:endParaRPr>
          </a:p>
        </p:txBody>
      </p:sp>
      <p:sp>
        <p:nvSpPr>
          <p:cNvPr id="34" name="矩形 33"/>
          <p:cNvSpPr/>
          <p:nvPr/>
        </p:nvSpPr>
        <p:spPr>
          <a:xfrm>
            <a:off x="1047395" y="5182640"/>
            <a:ext cx="4816671" cy="1323439"/>
          </a:xfrm>
          <a:prstGeom prst="rect">
            <a:avLst/>
          </a:prstGeom>
        </p:spPr>
        <p:txBody>
          <a:bodyPr wrap="square">
            <a:spAutoFit/>
          </a:bodyPr>
          <a:lstStyle/>
          <a:p>
            <a:pPr marL="342900" indent="-342900" algn="jus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在流场中画一不属于流线的任意封闭曲线</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沿该封闭曲线上的每一点作流线</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由这些流线组成的表面称为流管。流管内的流线群称为流束。</a:t>
            </a:r>
            <a:endParaRPr lang="zh-CN" altLang="en-US" sz="2000"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3" name="文本框 12"/>
          <p:cNvSpPr txBox="1">
            <a:spLocks noChangeArrowheads="1"/>
          </p:cNvSpPr>
          <p:nvPr/>
        </p:nvSpPr>
        <p:spPr bwMode="auto">
          <a:xfrm>
            <a:off x="179512" y="856937"/>
            <a:ext cx="3700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（三）通流截面、流量和平均流速</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9" name="3T8.EPS" descr="id:2147503105;FounderCES"/>
          <p:cNvPicPr/>
          <p:nvPr/>
        </p:nvPicPr>
        <p:blipFill>
          <a:blip r:embed="rId1"/>
          <a:stretch>
            <a:fillRect/>
          </a:stretch>
        </p:blipFill>
        <p:spPr>
          <a:xfrm>
            <a:off x="6208071" y="1011604"/>
            <a:ext cx="2312559" cy="3300740"/>
          </a:xfrm>
          <a:prstGeom prst="rect">
            <a:avLst/>
          </a:prstGeom>
        </p:spPr>
      </p:pic>
      <p:sp>
        <p:nvSpPr>
          <p:cNvPr id="20" name="矩形 19"/>
          <p:cNvSpPr/>
          <p:nvPr/>
        </p:nvSpPr>
        <p:spPr>
          <a:xfrm>
            <a:off x="6400718" y="4500409"/>
            <a:ext cx="2371845" cy="584775"/>
          </a:xfrm>
          <a:prstGeom prst="rect">
            <a:avLst/>
          </a:prstGeom>
        </p:spPr>
        <p:txBody>
          <a:bodyPr wrap="squar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流线、流管、流束和通流截面</a:t>
            </a:r>
            <a:endParaRPr lang="zh-CN" altLang="en-US" sz="1600" dirty="0">
              <a:latin typeface="Times New Roman" panose="02020603050405020304" pitchFamily="18" charset="0"/>
              <a:ea typeface="黑体" panose="02010609060101010101" pitchFamily="49" charset="-122"/>
            </a:endParaRPr>
          </a:p>
        </p:txBody>
      </p:sp>
      <p:sp>
        <p:nvSpPr>
          <p:cNvPr id="23" name="矩形 22"/>
          <p:cNvSpPr/>
          <p:nvPr/>
        </p:nvSpPr>
        <p:spPr>
          <a:xfrm>
            <a:off x="6400718" y="5302182"/>
            <a:ext cx="2123275" cy="584775"/>
          </a:xfrm>
          <a:prstGeom prst="rect">
            <a:avLst/>
          </a:prstGeom>
        </p:spPr>
        <p:txBody>
          <a:bodyPr wrap="square">
            <a:spAutoFit/>
          </a:bodyPr>
          <a:lstStyle/>
          <a:p>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流线　</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流管　</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流束和通流截面</a:t>
            </a:r>
            <a:endParaRPr lang="zh-CN" altLang="en-US" sz="1600" dirty="0">
              <a:solidFill>
                <a:srgbClr val="FF0000"/>
              </a:solidFill>
              <a:latin typeface="Times New Roman" panose="02020603050405020304" pitchFamily="18" charset="0"/>
              <a:ea typeface="黑体" panose="02010609060101010101" pitchFamily="49" charset="-122"/>
            </a:endParaRPr>
          </a:p>
        </p:txBody>
      </p:sp>
      <p:sp>
        <p:nvSpPr>
          <p:cNvPr id="25" name="矩形 24"/>
          <p:cNvSpPr/>
          <p:nvPr/>
        </p:nvSpPr>
        <p:spPr>
          <a:xfrm>
            <a:off x="342532" y="1465093"/>
            <a:ext cx="5865539" cy="1842107"/>
          </a:xfrm>
          <a:prstGeom prst="rect">
            <a:avLst/>
          </a:prstGeom>
        </p:spPr>
        <p:txBody>
          <a:bodyPr wrap="square">
            <a:spAutoFit/>
          </a:bodyPr>
          <a:lstStyle/>
          <a:p>
            <a:pPr marL="342900" indent="-342900">
              <a:lnSpc>
                <a:spcPct val="20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流束中与所有流线正交的截面称为通流截面</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面和</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20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通流截面上每点处的流动速度都垂直于这个面。</a:t>
            </a:r>
            <a:endParaRPr lang="zh-CN" altLang="en-US" sz="2000"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6" name="矩形 25"/>
              <p:cNvSpPr/>
              <p:nvPr/>
            </p:nvSpPr>
            <p:spPr>
              <a:xfrm>
                <a:off x="342532" y="3645024"/>
                <a:ext cx="5813644" cy="2088392"/>
              </a:xfrm>
              <a:prstGeom prst="rect">
                <a:avLst/>
              </a:prstGeom>
            </p:spPr>
            <p:txBody>
              <a:bodyPr wrap="square">
                <a:spAutoFit/>
              </a:bodyPr>
              <a:lstStyle/>
              <a:p>
                <a:pPr marL="342900" indent="-342900">
                  <a:lnSpc>
                    <a:spcPct val="20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单位时间内流过某通流截面的液体体积称为流量</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常用</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 </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表示</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Aft>
                    <a:spcPts val="0"/>
                  </a:spcAft>
                </a:pPr>
                <a14:m>
                  <m:oMath xmlns:m="http://schemas.openxmlformats.org/officeDocument/2006/math">
                    <m:r>
                      <a:rPr lang="en-US" altLang="zh-CN" sz="2000" b="0" i="1" smtClean="0">
                        <a:solidFill>
                          <a:srgbClr val="000000"/>
                        </a:solidFill>
                        <a:effectLst/>
                        <a:latin typeface="Cambria Math" panose="02040503050406030204" pitchFamily="18" charset="0"/>
                        <a:cs typeface="Times New Roman" panose="02020603050405020304" pitchFamily="18" charset="0"/>
                      </a:rPr>
                      <m:t>                              </m:t>
                    </m:r>
                    <m:r>
                      <a:rPr lang="en-US" altLang="zh-CN" sz="2000" i="1">
                        <a:solidFill>
                          <a:srgbClr val="000000"/>
                        </a:solidFill>
                        <a:effectLst/>
                        <a:latin typeface="Cambria Math" panose="02040503050406030204" pitchFamily="18" charset="0"/>
                        <a:cs typeface="Times New Roman" panose="02020603050405020304" pitchFamily="18" charset="0"/>
                      </a:rPr>
                      <m:t>𝑞</m:t>
                    </m:r>
                    <m:r>
                      <a:rPr lang="en-US" altLang="zh-CN" sz="2000">
                        <a:solidFill>
                          <a:srgbClr val="000000"/>
                        </a:solidFill>
                        <a:effectLst/>
                        <a:latin typeface="Cambria Math" panose="02040503050406030204" pitchFamily="18" charset="0"/>
                        <a:cs typeface="Times New Roman" panose="02020603050405020304" pitchFamily="18" charset="0"/>
                      </a:rPr>
                      <m:t>=</m:t>
                    </m:r>
                    <m:f>
                      <m:fPr>
                        <m:ctrlPr>
                          <a:rPr lang="zh-CN" altLang="zh-CN" sz="2000" i="1">
                            <a:solidFill>
                              <a:srgbClr val="000000"/>
                            </a:solidFill>
                            <a:effectLst/>
                            <a:latin typeface="Cambria Math" panose="02040503050406030204"/>
                            <a:cs typeface="Times New Roman" panose="02020603050405020304" pitchFamily="18" charset="0"/>
                          </a:rPr>
                        </m:ctrlPr>
                      </m:fPr>
                      <m:num>
                        <m:r>
                          <a:rPr lang="en-US" altLang="zh-CN" sz="2000" i="1">
                            <a:solidFill>
                              <a:srgbClr val="000000"/>
                            </a:solidFill>
                            <a:effectLst/>
                            <a:latin typeface="Cambria Math" panose="02040503050406030204" pitchFamily="18" charset="0"/>
                            <a:cs typeface="Times New Roman" panose="02020603050405020304" pitchFamily="18" charset="0"/>
                          </a:rPr>
                          <m:t>𝑉</m:t>
                        </m:r>
                      </m:num>
                      <m:den>
                        <m:r>
                          <a:rPr lang="en-US" altLang="zh-CN" sz="2000" i="1">
                            <a:solidFill>
                              <a:srgbClr val="000000"/>
                            </a:solidFill>
                            <a:effectLst/>
                            <a:latin typeface="Cambria Math" panose="02040503050406030204" pitchFamily="18" charset="0"/>
                            <a:cs typeface="Times New Roman" panose="02020603050405020304" pitchFamily="18" charset="0"/>
                          </a:rPr>
                          <m:t>𝑡</m:t>
                        </m:r>
                      </m:den>
                    </m:f>
                  </m:oMath>
                </a14:m>
                <a:r>
                  <a:rPr lang="en-US"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常用单位为</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L/min</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6" name="矩形 25"/>
              <p:cNvSpPr>
                <a:spLocks noRot="1" noChangeAspect="1" noMove="1" noResize="1" noEditPoints="1" noAdjustHandles="1" noChangeArrowheads="1" noChangeShapeType="1" noTextEdit="1"/>
              </p:cNvSpPr>
              <p:nvPr/>
            </p:nvSpPr>
            <p:spPr>
              <a:xfrm>
                <a:off x="342532" y="3645024"/>
                <a:ext cx="5813644" cy="2088392"/>
              </a:xfrm>
              <a:prstGeom prst="rect">
                <a:avLst/>
              </a:prstGeom>
              <a:blipFill rotWithShape="1">
                <a:blip r:embed="rId2"/>
                <a:stretch>
                  <a:fillRect l="-5" t="-6" r="8" b="-2037"/>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3" name="文本框 12"/>
          <p:cNvSpPr txBox="1">
            <a:spLocks noChangeArrowheads="1"/>
          </p:cNvSpPr>
          <p:nvPr/>
        </p:nvSpPr>
        <p:spPr bwMode="auto">
          <a:xfrm>
            <a:off x="179512" y="856937"/>
            <a:ext cx="370023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（三）通流截面、流量和平均流速</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9" name="3T9.EPS" descr="id:2147503137;FounderCES"/>
          <p:cNvPicPr/>
          <p:nvPr/>
        </p:nvPicPr>
        <p:blipFill>
          <a:blip r:embed="rId1"/>
          <a:stretch>
            <a:fillRect/>
          </a:stretch>
        </p:blipFill>
        <p:spPr>
          <a:xfrm>
            <a:off x="2267744" y="1282249"/>
            <a:ext cx="6482908" cy="2002735"/>
          </a:xfrm>
          <a:prstGeom prst="rect">
            <a:avLst/>
          </a:prstGeom>
        </p:spPr>
      </p:pic>
      <p:sp>
        <p:nvSpPr>
          <p:cNvPr id="10" name="矩形 9"/>
          <p:cNvSpPr/>
          <p:nvPr/>
        </p:nvSpPr>
        <p:spPr>
          <a:xfrm>
            <a:off x="4500797" y="3385318"/>
            <a:ext cx="2305439" cy="338554"/>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流量和平均流速</a:t>
            </a:r>
            <a:endParaRPr lang="zh-CN" altLang="en-US" sz="1600"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1" name="矩形 10"/>
              <p:cNvSpPr/>
              <p:nvPr/>
            </p:nvSpPr>
            <p:spPr>
              <a:xfrm>
                <a:off x="485271" y="3838353"/>
                <a:ext cx="8324812" cy="580928"/>
              </a:xfrm>
              <a:prstGeom prst="rect">
                <a:avLst/>
              </a:prstGeom>
            </p:spPr>
            <p:txBody>
              <a:bodyPr wrap="square">
                <a:spAutoFit/>
              </a:bodyPr>
              <a:lstStyle/>
              <a:p>
                <a:pPr marL="342900" indent="-34290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流经整个通流截面</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的流量</a:t>
                </a:r>
                <a14:m>
                  <m:oMath xmlns:m="http://schemas.openxmlformats.org/officeDocument/2006/math">
                    <m:r>
                      <a:rPr lang="en-US" altLang="zh-CN" sz="2000" b="0" i="0" smtClean="0">
                        <a:solidFill>
                          <a:srgbClr val="000000"/>
                        </a:solidFill>
                        <a:effectLst/>
                        <a:latin typeface="Cambria Math" panose="02040503050406030204" pitchFamily="18" charset="0"/>
                        <a:cs typeface="Times New Roman" panose="02020603050405020304" pitchFamily="18" charset="0"/>
                      </a:rPr>
                      <m:t>                            </m:t>
                    </m:r>
                    <m:r>
                      <a:rPr lang="en-US" altLang="zh-CN" sz="2000" i="1">
                        <a:solidFill>
                          <a:srgbClr val="000000"/>
                        </a:solidFill>
                        <a:effectLst/>
                        <a:latin typeface="Cambria Math" panose="02040503050406030204" pitchFamily="18" charset="0"/>
                        <a:cs typeface="Times New Roman" panose="02020603050405020304" pitchFamily="18" charset="0"/>
                      </a:rPr>
                      <m:t>𝑞</m:t>
                    </m:r>
                    <m:r>
                      <a:rPr lang="en-US" altLang="zh-CN" sz="2000">
                        <a:solidFill>
                          <a:srgbClr val="000000"/>
                        </a:solidFill>
                        <a:effectLst/>
                        <a:latin typeface="Cambria Math" panose="02040503050406030204" pitchFamily="18" charset="0"/>
                        <a:cs typeface="Times New Roman" panose="02020603050405020304" pitchFamily="18" charset="0"/>
                      </a:rPr>
                      <m:t>=</m:t>
                    </m:r>
                    <m:nary>
                      <m:naryPr>
                        <m:grow m:val="on"/>
                        <m:limLoc m:val="subSup"/>
                        <m:supHide m:val="on"/>
                        <m:ctrlPr>
                          <a:rPr lang="zh-CN" altLang="zh-CN" sz="2000" i="1">
                            <a:solidFill>
                              <a:srgbClr val="000000"/>
                            </a:solidFill>
                            <a:effectLst/>
                            <a:latin typeface="Cambria Math" panose="02040503050406030204"/>
                            <a:cs typeface="Times New Roman" panose="02020603050405020304" pitchFamily="18" charset="0"/>
                          </a:rPr>
                        </m:ctrlPr>
                      </m:naryPr>
                      <m:sub>
                        <m:r>
                          <a:rPr lang="en-US" altLang="zh-CN" sz="2000" i="1">
                            <a:solidFill>
                              <a:srgbClr val="000000"/>
                            </a:solidFill>
                            <a:effectLst/>
                            <a:latin typeface="Cambria Math" panose="02040503050406030204" pitchFamily="18" charset="0"/>
                            <a:cs typeface="Times New Roman" panose="02020603050405020304" pitchFamily="18" charset="0"/>
                          </a:rPr>
                          <m:t>𝐴</m:t>
                        </m:r>
                      </m:sub>
                      <m:sup/>
                      <m:e>
                        <m:r>
                          <a:rPr lang="en-US" altLang="zh-CN" sz="2000" i="1">
                            <a:solidFill>
                              <a:srgbClr val="000000"/>
                            </a:solidFill>
                            <a:effectLst/>
                            <a:latin typeface="Cambria Math" panose="02040503050406030204" pitchFamily="18" charset="0"/>
                            <a:cs typeface="Times New Roman" panose="02020603050405020304" pitchFamily="18" charset="0"/>
                          </a:rPr>
                          <m:t>𝑢</m:t>
                        </m:r>
                      </m:e>
                    </m:nary>
                    <m:r>
                      <m:rPr>
                        <m:sty m:val="p"/>
                      </m:rPr>
                      <a:rPr lang="en-US" altLang="zh-CN" sz="2000">
                        <a:solidFill>
                          <a:srgbClr val="000000"/>
                        </a:solidFill>
                        <a:effectLst/>
                        <a:latin typeface="Cambria Math" panose="02040503050406030204" pitchFamily="18" charset="0"/>
                        <a:cs typeface="Times New Roman" panose="02020603050405020304" pitchFamily="18" charset="0"/>
                      </a:rPr>
                      <m:t>d</m:t>
                    </m:r>
                    <m:r>
                      <a:rPr lang="en-US" altLang="zh-CN" sz="2000" i="1">
                        <a:solidFill>
                          <a:srgbClr val="000000"/>
                        </a:solidFill>
                        <a:effectLst/>
                        <a:latin typeface="Cambria Math" panose="02040503050406030204" pitchFamily="18" charset="0"/>
                        <a:cs typeface="Times New Roman" panose="02020603050405020304" pitchFamily="18" charset="0"/>
                      </a:rPr>
                      <m:t>𝐴</m:t>
                    </m:r>
                  </m:oMath>
                </a14:m>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485271" y="3838353"/>
                <a:ext cx="8324812" cy="580928"/>
              </a:xfrm>
              <a:prstGeom prst="rect">
                <a:avLst/>
              </a:prstGeom>
              <a:blipFill rotWithShape="1">
                <a:blip r:embed="rId2"/>
                <a:stretch>
                  <a:fillRect l="-2" t="-71" r="1" b="-55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511506" y="4500803"/>
                <a:ext cx="8436042" cy="1042593"/>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液压传动中常采用一个假想的平均流速</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来求流量</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，满足</a:t>
                </a:r>
                <a14:m>
                  <m:oMath xmlns:m="http://schemas.openxmlformats.org/officeDocument/2006/math">
                    <m:r>
                      <a:rPr lang="zh-CN" altLang="en-US" sz="2000" i="1" dirty="0">
                        <a:solidFill>
                          <a:srgbClr val="000000"/>
                        </a:solidFill>
                        <a:latin typeface="Cambria Math" panose="02040503050406030204" pitchFamily="18" charset="0"/>
                        <a:cs typeface="Times New Roman" panose="02020603050405020304" pitchFamily="18" charset="0"/>
                      </a:rPr>
                      <m:t>：</m:t>
                    </m:r>
                  </m:oMath>
                </a14:m>
                <a:endParaRPr lang="en-US" altLang="zh-CN" sz="2000" i="1" dirty="0">
                  <a:solidFill>
                    <a:srgbClr val="000000"/>
                  </a:solidFill>
                  <a:latin typeface="Cambria Math" panose="02040503050406030204" pitchFamily="18" charset="0"/>
                  <a:cs typeface="Times New Roman" panose="02020603050405020304" pitchFamily="18" charset="0"/>
                </a:endParaRPr>
              </a:p>
              <a:p>
                <a:pPr algn="ctr">
                  <a:lnSpc>
                    <a:spcPct val="150000"/>
                  </a:lnSpc>
                  <a:spcAft>
                    <a:spcPts val="0"/>
                  </a:spcAft>
                </a:pPr>
                <a14:m>
                  <m:oMath xmlns:m="http://schemas.openxmlformats.org/officeDocument/2006/math">
                    <m:r>
                      <a:rPr lang="en-US" altLang="zh-CN" sz="2000" i="1">
                        <a:solidFill>
                          <a:srgbClr val="000000"/>
                        </a:solidFill>
                        <a:effectLst/>
                        <a:latin typeface="Cambria Math" panose="02040503050406030204" pitchFamily="18" charset="0"/>
                        <a:cs typeface="Times New Roman" panose="02020603050405020304" pitchFamily="18" charset="0"/>
                      </a:rPr>
                      <m:t>𝑞</m:t>
                    </m:r>
                    <m:r>
                      <a:rPr lang="en-US" altLang="zh-CN" sz="2000">
                        <a:solidFill>
                          <a:srgbClr val="000000"/>
                        </a:solidFill>
                        <a:effectLst/>
                        <a:latin typeface="Cambria Math" panose="02040503050406030204" pitchFamily="18" charset="0"/>
                        <a:cs typeface="Times New Roman" panose="02020603050405020304" pitchFamily="18" charset="0"/>
                      </a:rPr>
                      <m:t>=</m:t>
                    </m:r>
                    <m:nary>
                      <m:naryPr>
                        <m:grow m:val="on"/>
                        <m:limLoc m:val="subSup"/>
                        <m:supHide m:val="on"/>
                        <m:ctrlPr>
                          <a:rPr lang="zh-CN" altLang="zh-CN" sz="2000" i="1">
                            <a:effectLst/>
                            <a:latin typeface="Cambria Math" panose="02040503050406030204"/>
                          </a:rPr>
                        </m:ctrlPr>
                      </m:naryPr>
                      <m:sub>
                        <m:r>
                          <a:rPr lang="en-US" altLang="zh-CN" sz="2000" i="1">
                            <a:solidFill>
                              <a:srgbClr val="000000"/>
                            </a:solidFill>
                            <a:effectLst/>
                            <a:latin typeface="Cambria Math" panose="02040503050406030204" pitchFamily="18" charset="0"/>
                            <a:cs typeface="Times New Roman" panose="02020603050405020304" pitchFamily="18" charset="0"/>
                          </a:rPr>
                          <m:t>𝐴</m:t>
                        </m:r>
                      </m:sub>
                      <m:sup/>
                      <m:e>
                        <m:r>
                          <a:rPr lang="en-US" altLang="zh-CN" sz="2000" i="1">
                            <a:solidFill>
                              <a:srgbClr val="000000"/>
                            </a:solidFill>
                            <a:effectLst/>
                            <a:latin typeface="Cambria Math" panose="02040503050406030204" pitchFamily="18" charset="0"/>
                            <a:cs typeface="Times New Roman" panose="02020603050405020304" pitchFamily="18" charset="0"/>
                          </a:rPr>
                          <m:t>𝑢</m:t>
                        </m:r>
                      </m:e>
                    </m:nary>
                    <m:r>
                      <m:rPr>
                        <m:sty m:val="p"/>
                      </m:rPr>
                      <a:rPr lang="en-US" altLang="zh-CN" sz="2000">
                        <a:solidFill>
                          <a:srgbClr val="000000"/>
                        </a:solidFill>
                        <a:effectLst/>
                        <a:latin typeface="Cambria Math" panose="02040503050406030204" pitchFamily="18" charset="0"/>
                        <a:cs typeface="Times New Roman" panose="02020603050405020304" pitchFamily="18" charset="0"/>
                      </a:rPr>
                      <m:t>d</m:t>
                    </m:r>
                    <m:r>
                      <a:rPr lang="en-US" altLang="zh-CN" sz="2000" i="1">
                        <a:solidFill>
                          <a:srgbClr val="000000"/>
                        </a:solidFill>
                        <a:effectLst/>
                        <a:latin typeface="Cambria Math" panose="02040503050406030204" pitchFamily="18" charset="0"/>
                        <a:cs typeface="Times New Roman" panose="02020603050405020304" pitchFamily="18" charset="0"/>
                      </a:rPr>
                      <m:t>𝐴</m:t>
                    </m:r>
                    <m:r>
                      <a:rPr lang="en-US" altLang="zh-CN" sz="2000">
                        <a:solidFill>
                          <a:srgbClr val="000000"/>
                        </a:solidFill>
                        <a:effectLst/>
                        <a:latin typeface="Cambria Math" panose="02040503050406030204" pitchFamily="18" charset="0"/>
                        <a:cs typeface="Times New Roman" panose="02020603050405020304" pitchFamily="18" charset="0"/>
                      </a:rPr>
                      <m:t>=</m:t>
                    </m:r>
                    <m:r>
                      <a:rPr lang="en-US" altLang="zh-CN" sz="2000" i="1">
                        <a:solidFill>
                          <a:srgbClr val="000000"/>
                        </a:solidFill>
                        <a:effectLst/>
                        <a:latin typeface="Cambria Math" panose="02040503050406030204" pitchFamily="18" charset="0"/>
                        <a:cs typeface="Times New Roman" panose="02020603050405020304" pitchFamily="18" charset="0"/>
                      </a:rPr>
                      <m:t>𝑣𝐴</m:t>
                    </m:r>
                  </m:oMath>
                </a14:m>
                <a:r>
                  <a:rPr lang="zh-CN" altLang="en-US" sz="2000" dirty="0">
                    <a:latin typeface="Times New Roman" panose="02020603050405020304" pitchFamily="18" charset="0"/>
                    <a:ea typeface="黑体" panose="02010609060101010101" pitchFamily="49" charset="-122"/>
                  </a:rPr>
                  <a:t>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14:m>
                  <m:oMath xmlns:m="http://schemas.openxmlformats.org/officeDocument/2006/math">
                    <m:r>
                      <a:rPr lang="en-US" altLang="zh-CN" sz="1600" i="1">
                        <a:solidFill>
                          <a:srgbClr val="000000"/>
                        </a:solidFill>
                        <a:latin typeface="Cambria Math" panose="02040503050406030204" pitchFamily="18" charset="0"/>
                        <a:ea typeface="方正书宋_GBK"/>
                        <a:cs typeface="Times New Roman" panose="02020603050405020304" pitchFamily="18" charset="0"/>
                      </a:rPr>
                      <m:t>𝑣</m:t>
                    </m:r>
                    <m:r>
                      <a:rPr lang="en-US" altLang="zh-CN" sz="1600">
                        <a:solidFill>
                          <a:srgbClr val="000000"/>
                        </a:solidFill>
                        <a:latin typeface="Cambria Math" panose="02040503050406030204" pitchFamily="18" charset="0"/>
                        <a:ea typeface="方正书宋_GBK"/>
                        <a:cs typeface="Times New Roman" panose="02020603050405020304" pitchFamily="18" charset="0"/>
                      </a:rPr>
                      <m:t>=</m:t>
                    </m:r>
                    <m:f>
                      <m:fPr>
                        <m:ctrlPr>
                          <a:rPr lang="zh-CN" altLang="zh-CN" sz="1600" i="1">
                            <a:solidFill>
                              <a:srgbClr val="000000"/>
                            </a:solidFill>
                            <a:latin typeface="Cambria Math" panose="02040503050406030204"/>
                            <a:ea typeface="Cambria Math" panose="02040503050406030204" pitchFamily="18" charset="0"/>
                            <a:cs typeface="Times New Roman" panose="02020603050405020304" pitchFamily="18" charset="0"/>
                          </a:rPr>
                        </m:ctrlPr>
                      </m:fPr>
                      <m:num>
                        <m:r>
                          <a:rPr lang="en-US" altLang="zh-CN" sz="2000" i="1">
                            <a:solidFill>
                              <a:srgbClr val="000000"/>
                            </a:solidFill>
                            <a:latin typeface="Cambria Math" panose="02040503050406030204" pitchFamily="18" charset="0"/>
                            <a:ea typeface="方正书宋_GBK"/>
                            <a:cs typeface="Times New Roman" panose="02020603050405020304" pitchFamily="18" charset="0"/>
                          </a:rPr>
                          <m:t>𝑞</m:t>
                        </m:r>
                      </m:num>
                      <m:den>
                        <m:r>
                          <a:rPr lang="en-US" altLang="zh-CN" sz="2000" i="1">
                            <a:solidFill>
                              <a:srgbClr val="000000"/>
                            </a:solidFill>
                            <a:latin typeface="Cambria Math" panose="02040503050406030204" pitchFamily="18" charset="0"/>
                            <a:ea typeface="方正书宋_GBK"/>
                            <a:cs typeface="Times New Roman" panose="02020603050405020304" pitchFamily="18" charset="0"/>
                          </a:rPr>
                          <m:t>𝐴</m:t>
                        </m:r>
                      </m:den>
                    </m:f>
                  </m:oMath>
                </a14:m>
                <a:endParaRPr lang="zh-CN" altLang="en-US" sz="2000" dirty="0">
                  <a:latin typeface="Times New Roman" panose="02020603050405020304" pitchFamily="18" charset="0"/>
                  <a:ea typeface="黑体" panose="02010609060101010101" pitchFamily="49" charset="-122"/>
                </a:endParaRPr>
              </a:p>
            </p:txBody>
          </p:sp>
        </mc:Choice>
        <mc:Fallback>
          <p:sp>
            <p:nvSpPr>
              <p:cNvPr id="14" name="矩形 13"/>
              <p:cNvSpPr>
                <a:spLocks noRot="1" noChangeAspect="1" noMove="1" noResize="1" noEditPoints="1" noAdjustHandles="1" noChangeArrowheads="1" noChangeShapeType="1" noTextEdit="1"/>
              </p:cNvSpPr>
              <p:nvPr/>
            </p:nvSpPr>
            <p:spPr>
              <a:xfrm>
                <a:off x="511506" y="4500803"/>
                <a:ext cx="8436042" cy="1042593"/>
              </a:xfrm>
              <a:prstGeom prst="rect">
                <a:avLst/>
              </a:prstGeom>
              <a:blipFill rotWithShape="1">
                <a:blip r:embed="rId3"/>
                <a:stretch>
                  <a:fillRect l="-4" t="-54" r="5" b="-415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511506" y="5740565"/>
                <a:ext cx="8524990" cy="923330"/>
              </a:xfrm>
              <a:prstGeom prst="rect">
                <a:avLst/>
              </a:prstGeom>
            </p:spPr>
            <p:txBody>
              <a:bodyPr wrap="square">
                <a:spAutoFit/>
              </a:bodyPr>
              <a:lstStyle/>
              <a:p>
                <a:pPr marL="285750" indent="-285750">
                  <a:spcAft>
                    <a:spcPts val="0"/>
                  </a:spcAft>
                  <a:buFont typeface="Wingdings" panose="05000000000000000000" pitchFamily="2" charset="2"/>
                  <a:buChar char="Ø"/>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用单位时间内流过某通流截面的液体质量来表示</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即质量流量</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algn="ctr">
                  <a:spcAft>
                    <a:spcPts val="0"/>
                  </a:spcAft>
                </a:pPr>
                <a:r>
                  <a:rPr lang="en-US" altLang="zh-CN"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i="1" baseline="-25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ρu</a:t>
                </a:r>
                <a:r>
                  <a:rPr lang="en-US" altLang="zh-CN"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r>
                  <a:rPr lang="en-US" altLang="zh-CN" i="1" baseline="-25000"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m</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nary>
                      <m:naryPr>
                        <m:grow m:val="on"/>
                        <m:limLoc m:val="subSup"/>
                        <m:supHide m:val="on"/>
                        <m:ctrlPr>
                          <a:rPr lang="zh-CN" altLang="zh-CN" i="1">
                            <a:effectLst/>
                            <a:latin typeface="Cambria Math" panose="02040503050406030204"/>
                            <a:ea typeface="Cambria Math" panose="02040503050406030204" pitchFamily="18" charset="0"/>
                          </a:rPr>
                        </m:ctrlPr>
                      </m:naryPr>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sub>
                      <m:sup/>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e>
                    </m:nary>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oMath>
                </a14:m>
                <a:endParaRPr lang="zh-CN" altLang="en-US" sz="3600" dirty="0">
                  <a:latin typeface="Times New Roman" panose="02020603050405020304" pitchFamily="18" charset="0"/>
                  <a:ea typeface="黑体" panose="02010609060101010101" pitchFamily="49" charset="-122"/>
                </a:endParaRPr>
              </a:p>
            </p:txBody>
          </p:sp>
        </mc:Choice>
        <mc:Fallback>
          <p:sp>
            <p:nvSpPr>
              <p:cNvPr id="15" name="矩形 14"/>
              <p:cNvSpPr>
                <a:spLocks noRot="1" noChangeAspect="1" noMove="1" noResize="1" noEditPoints="1" noAdjustHandles="1" noChangeArrowheads="1" noChangeShapeType="1" noTextEdit="1"/>
              </p:cNvSpPr>
              <p:nvPr/>
            </p:nvSpPr>
            <p:spPr>
              <a:xfrm>
                <a:off x="511506" y="5740565"/>
                <a:ext cx="8524990" cy="923330"/>
              </a:xfrm>
              <a:prstGeom prst="rect">
                <a:avLst/>
              </a:prstGeom>
              <a:blipFill rotWithShape="1">
                <a:blip r:embed="rId4"/>
                <a:stretch>
                  <a:fillRect l="-4" t="-18" r="5" b="22"/>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二、连续方程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5" name="矩形 14"/>
          <p:cNvSpPr/>
          <p:nvPr/>
        </p:nvSpPr>
        <p:spPr>
          <a:xfrm>
            <a:off x="395536" y="1298377"/>
            <a:ext cx="8496944" cy="495585"/>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连续方程是流量连续性方程的简称</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实质是质量守恒定律。</a:t>
            </a:r>
            <a:endParaRPr lang="zh-CN" altLang="en-US" sz="2000" dirty="0">
              <a:latin typeface="Times New Roman" panose="02020603050405020304" pitchFamily="18" charset="0"/>
              <a:ea typeface="黑体" panose="02010609060101010101" pitchFamily="49" charset="-122"/>
            </a:endParaRPr>
          </a:p>
        </p:txBody>
      </p:sp>
      <p:pic>
        <p:nvPicPr>
          <p:cNvPr id="16" name="3T10.EPS" descr="id:2147503157;FounderCES"/>
          <p:cNvPicPr/>
          <p:nvPr/>
        </p:nvPicPr>
        <p:blipFill>
          <a:blip r:embed="rId1"/>
          <a:stretch>
            <a:fillRect/>
          </a:stretch>
        </p:blipFill>
        <p:spPr>
          <a:xfrm>
            <a:off x="6084168" y="2204864"/>
            <a:ext cx="2808312" cy="2016224"/>
          </a:xfrm>
          <a:prstGeom prst="rect">
            <a:avLst/>
          </a:prstGeom>
        </p:spPr>
      </p:pic>
      <mc:AlternateContent xmlns:mc="http://schemas.openxmlformats.org/markup-compatibility/2006">
        <mc:Choice xmlns:a14="http://schemas.microsoft.com/office/drawing/2010/main" Requires="a14">
          <p:sp>
            <p:nvSpPr>
              <p:cNvPr id="17" name="文本框 16"/>
              <p:cNvSpPr txBox="1"/>
              <p:nvPr/>
            </p:nvSpPr>
            <p:spPr>
              <a:xfrm>
                <a:off x="25005" y="2132856"/>
                <a:ext cx="6300192" cy="1010213"/>
              </a:xfrm>
              <a:prstGeom prst="rect">
                <a:avLst/>
              </a:prstGeom>
              <a:noFill/>
            </p:spPr>
            <p:txBody>
              <a:bodyPr wrap="square">
                <a:spAutoFit/>
              </a:bodyPr>
              <a:lstStyle/>
              <a:p>
                <a:pPr algn="just">
                  <a:lnSpc>
                    <a:spcPct val="150000"/>
                  </a:lnSpc>
                </a:pPr>
                <a14:m>
                  <m:oMathPara xmlns:m="http://schemas.openxmlformats.org/officeDocument/2006/math">
                    <m:oMathParaPr>
                      <m:jc m:val="center"/>
                    </m:oMathParaPr>
                    <m:oMath xmlns:m="http://schemas.openxmlformats.org/officeDocument/2006/math">
                      <m:sSub>
                        <m:sSubPr>
                          <m:ctrlPr>
                            <a:rPr lang="zh-CN" altLang="zh-CN" i="1" smtClean="0">
                              <a:effectLst/>
                              <a:latin typeface="Cambria Math" panose="02040503050406030204"/>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𝜌</m:t>
                          </m:r>
                        </m:e>
                        <m:sub>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1</m:t>
                          </m:r>
                        </m:sub>
                      </m:sSub>
                      <m:sSub>
                        <m:sSubPr>
                          <m:ctrlPr>
                            <a:rPr lang="zh-CN" altLang="zh-CN" i="1">
                              <a:effectLst/>
                              <a:latin typeface="Cambria Math" panose="02040503050406030204"/>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1</m:t>
                          </m:r>
                        </m:sub>
                      </m:sSub>
                      <m:r>
                        <m:rPr>
                          <m:nor/>
                        </m:rPr>
                        <a:rPr lang="en-US" altLang="zh-CN" sz="1800"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i="1">
                              <a:effectLst/>
                              <a:latin typeface="Cambria Math" panose="02040503050406030204"/>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𝜌</m:t>
                          </m:r>
                        </m:e>
                        <m:sub>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2</m:t>
                          </m:r>
                        </m:sub>
                      </m:sSub>
                      <m:sSub>
                        <m:sSubPr>
                          <m:ctrlPr>
                            <a:rPr lang="zh-CN" altLang="zh-CN" i="1">
                              <a:effectLst/>
                              <a:latin typeface="Cambria Math" panose="02040503050406030204"/>
                              <a:ea typeface="Cambria Math" panose="02040503050406030204" pitchFamily="18" charset="0"/>
                            </a:rPr>
                          </m:ctrlPr>
                        </m:sSubPr>
                        <m:e>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2</m:t>
                          </m:r>
                        </m:sub>
                      </m:sSub>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effectLst/>
                              <a:latin typeface="Cambria Math" panose="02040503050406030204"/>
                              <a:ea typeface="Cambria Math" panose="02040503050406030204" pitchFamily="18" charset="0"/>
                            </a:rPr>
                          </m:ctrlPr>
                        </m:fPr>
                        <m:num>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m:rPr>
                              <m:nor/>
                            </m:rPr>
                            <a:rPr lang="en-US" alt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𝑉</m:t>
                          </m:r>
                          <m:r>
                            <m:rPr>
                              <m:nor/>
                            </m:rPr>
                            <a:rPr lang="en-US" alt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num>
                        <m:den>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𝑡</m:t>
                          </m:r>
                        </m:den>
                      </m:f>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𝑉</m:t>
                      </m:r>
                      <m:f>
                        <m:fPr>
                          <m:ctrlPr>
                            <a:rPr lang="zh-CN" altLang="zh-CN" i="1">
                              <a:effectLst/>
                              <a:latin typeface="Cambria Math" panose="02040503050406030204"/>
                              <a:ea typeface="Cambria Math" panose="02040503050406030204" pitchFamily="18" charset="0"/>
                            </a:rPr>
                          </m:ctrlPr>
                        </m:fPr>
                        <m:num>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𝜌</m:t>
                          </m:r>
                        </m:num>
                        <m:den>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𝑡</m:t>
                          </m:r>
                        </m:den>
                      </m:f>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𝜌</m:t>
                      </m:r>
                      <m:f>
                        <m:fPr>
                          <m:ctrlPr>
                            <a:rPr lang="zh-CN" altLang="zh-CN" i="1" smtClean="0">
                              <a:effectLst/>
                              <a:latin typeface="Cambria Math" panose="02040503050406030204"/>
                              <a:ea typeface="Cambria Math" panose="02040503050406030204" pitchFamily="18" charset="0"/>
                            </a:rPr>
                          </m:ctrlPr>
                        </m:fPr>
                        <m:num>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𝑉</m:t>
                          </m:r>
                        </m:num>
                        <m:den>
                          <m:r>
                            <m:rPr>
                              <m:sty m:val="p"/>
                            </m:rPr>
                            <a:rPr lang="en-US" altLang="zh-CN" sz="2400">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sz="2400" i="1">
                              <a:solidFill>
                                <a:srgbClr val="000000"/>
                              </a:solidFill>
                              <a:effectLst/>
                              <a:latin typeface="Cambria Math" panose="02040503050406030204" pitchFamily="18" charset="0"/>
                              <a:ea typeface="方正书宋_GBK"/>
                              <a:cs typeface="Times New Roman" panose="02020603050405020304" pitchFamily="18" charset="0"/>
                            </a:rPr>
                            <m:t>𝑡</m:t>
                          </m:r>
                        </m:den>
                      </m:f>
                    </m:oMath>
                  </m:oMathPara>
                </a14:m>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7" name="文本框 16"/>
              <p:cNvSpPr txBox="1">
                <a:spLocks noRot="1" noChangeAspect="1" noMove="1" noResize="1" noEditPoints="1" noAdjustHandles="1" noChangeArrowheads="1" noChangeShapeType="1" noTextEdit="1"/>
              </p:cNvSpPr>
              <p:nvPr/>
            </p:nvSpPr>
            <p:spPr>
              <a:xfrm>
                <a:off x="25005" y="2132856"/>
                <a:ext cx="6300192" cy="1010213"/>
              </a:xfrm>
              <a:prstGeom prst="rect">
                <a:avLst/>
              </a:prstGeom>
              <a:blipFill rotWithShape="1">
                <a:blip r:embed="rId2"/>
                <a:stretch>
                  <a:fillRect l="-4" t="-52" r="9" b="45"/>
                </a:stretch>
              </a:blipFill>
            </p:spPr>
            <p:txBody>
              <a:bodyPr/>
              <a:lstStyle/>
              <a:p>
                <a:r>
                  <a:rPr lang="zh-CN" altLang="en-US">
                    <a:noFill/>
                  </a:rPr>
                  <a:t> </a:t>
                </a:r>
              </a:p>
            </p:txBody>
          </p:sp>
        </mc:Fallback>
      </mc:AlternateContent>
      <p:sp>
        <p:nvSpPr>
          <p:cNvPr id="18" name="文本框 17"/>
          <p:cNvSpPr txBox="1"/>
          <p:nvPr/>
        </p:nvSpPr>
        <p:spPr>
          <a:xfrm>
            <a:off x="539552" y="3597424"/>
            <a:ext cx="6019606" cy="369332"/>
          </a:xfrm>
          <a:prstGeom prst="rect">
            <a:avLst/>
          </a:prstGeom>
          <a:noFill/>
        </p:spPr>
        <p:txBody>
          <a:bodyPr wrap="square">
            <a:spAutoFit/>
          </a:bodyPr>
          <a:lstStyle/>
          <a:p>
            <a:r>
              <a:rPr lang="zh-CN" altLang="zh-CN" sz="18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流进控制体的净质量流量等于控制体内质量的增加率</a:t>
            </a:r>
            <a:endParaRPr lang="zh-CN" altLang="en-US" dirty="0"/>
          </a:p>
        </p:txBody>
      </p:sp>
      <p:pic>
        <p:nvPicPr>
          <p:cNvPr id="19" name="3T11.EPS" descr="id:2147503169;FounderCES"/>
          <p:cNvPicPr/>
          <p:nvPr/>
        </p:nvPicPr>
        <p:blipFill>
          <a:blip r:embed="rId3"/>
          <a:stretch>
            <a:fillRect/>
          </a:stretch>
        </p:blipFill>
        <p:spPr>
          <a:xfrm>
            <a:off x="6084168" y="4747920"/>
            <a:ext cx="2808312" cy="1222791"/>
          </a:xfrm>
          <a:prstGeom prst="rect">
            <a:avLst/>
          </a:prstGeom>
        </p:spPr>
      </p:pic>
      <p:sp>
        <p:nvSpPr>
          <p:cNvPr id="20" name="文本框 19"/>
          <p:cNvSpPr txBox="1"/>
          <p:nvPr/>
        </p:nvSpPr>
        <p:spPr>
          <a:xfrm>
            <a:off x="539552" y="4535629"/>
            <a:ext cx="4896544" cy="646331"/>
          </a:xfrm>
          <a:prstGeom prst="rect">
            <a:avLst/>
          </a:prstGeom>
          <a:noFill/>
        </p:spPr>
        <p:txBody>
          <a:bodyPr wrap="square">
            <a:spAutoFit/>
          </a:bodyPr>
          <a:lstStyle/>
          <a:p>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流体作恒定流动的流场中任取一流管</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其两端通流截面面积为</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dirty="0"/>
          </a:p>
        </p:txBody>
      </p:sp>
      <mc:AlternateContent xmlns:mc="http://schemas.openxmlformats.org/markup-compatibility/2006">
        <mc:Choice xmlns:a14="http://schemas.microsoft.com/office/drawing/2010/main" Requires="a14">
          <p:sp>
            <p:nvSpPr>
              <p:cNvPr id="21" name="文本框 20"/>
              <p:cNvSpPr txBox="1"/>
              <p:nvPr/>
            </p:nvSpPr>
            <p:spPr>
              <a:xfrm>
                <a:off x="773833" y="5214770"/>
                <a:ext cx="4572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a:rPr>
                          </m:ctrlPr>
                        </m:sSubPr>
                        <m:e>
                          <m:r>
                            <a:rPr lang="zh-CN" altLang="en-US" i="1">
                              <a:latin typeface="Cambria Math" panose="02040503050406030204" pitchFamily="18" charset="0"/>
                            </a:rPr>
                            <m:t>𝜌</m:t>
                          </m:r>
                        </m:e>
                        <m:sub>
                          <m:r>
                            <a:rPr lang="zh-CN" altLang="en-US" i="0">
                              <a:latin typeface="Cambria Math" panose="02040503050406030204" pitchFamily="18" charset="0"/>
                            </a:rPr>
                            <m:t>1</m:t>
                          </m:r>
                        </m:sub>
                      </m:sSub>
                      <m:sSub>
                        <m:sSubPr>
                          <m:ctrlPr>
                            <a:rPr lang="zh-CN" altLang="en-US" i="1">
                              <a:latin typeface="Cambria Math" panose="02040503050406030204"/>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d</m:t>
                      </m:r>
                      <m:sSub>
                        <m:sSubPr>
                          <m:ctrlPr>
                            <a:rPr lang="zh-CN" altLang="en-US" i="1">
                              <a:latin typeface="Cambria Math" panose="02040503050406030204"/>
                            </a:rPr>
                          </m:ctrlPr>
                        </m:sSubPr>
                        <m:e>
                          <m:r>
                            <a:rPr lang="zh-CN" altLang="en-US" i="1">
                              <a:latin typeface="Cambria Math" panose="02040503050406030204" pitchFamily="18" charset="0"/>
                            </a:rPr>
                            <m:t>𝐴</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𝜌</m:t>
                          </m:r>
                        </m:e>
                        <m:sub>
                          <m:r>
                            <a:rPr lang="zh-CN" altLang="en-US" i="0">
                              <a:latin typeface="Cambria Math" panose="02040503050406030204" pitchFamily="18" charset="0"/>
                            </a:rPr>
                            <m:t>2</m:t>
                          </m:r>
                        </m:sub>
                      </m:sSub>
                      <m:sSub>
                        <m:sSubPr>
                          <m:ctrlPr>
                            <a:rPr lang="zh-CN" altLang="en-US" i="1">
                              <a:latin typeface="Cambria Math" panose="02040503050406030204"/>
                            </a:rPr>
                          </m:ctrlPr>
                        </m:sSubPr>
                        <m:e>
                          <m:r>
                            <a:rPr lang="zh-CN" altLang="en-US" i="1">
                              <a:latin typeface="Cambria Math" panose="02040503050406030204" pitchFamily="18" charset="0"/>
                            </a:rPr>
                            <m:t>𝑢</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d</m:t>
                      </m:r>
                      <m:sSub>
                        <m:sSubPr>
                          <m:ctrlPr>
                            <a:rPr lang="zh-CN" altLang="en-US" i="1">
                              <a:latin typeface="Cambria Math" panose="02040503050406030204"/>
                            </a:rPr>
                          </m:ctrlPr>
                        </m:sSubPr>
                        <m:e>
                          <m:r>
                            <a:rPr lang="zh-CN" altLang="en-US" i="1">
                              <a:latin typeface="Cambria Math" panose="02040503050406030204" pitchFamily="18" charset="0"/>
                            </a:rPr>
                            <m:t>𝐴</m:t>
                          </m:r>
                        </m:e>
                        <m:sub>
                          <m:r>
                            <a:rPr lang="zh-CN" altLang="en-US" i="0">
                              <a:latin typeface="Cambria Math" panose="02040503050406030204" pitchFamily="18" charset="0"/>
                            </a:rPr>
                            <m:t>2</m:t>
                          </m:r>
                        </m:sub>
                      </m:sSub>
                    </m:oMath>
                  </m:oMathPara>
                </a14:m>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773833" y="5214770"/>
                <a:ext cx="4572000" cy="369332"/>
              </a:xfrm>
              <a:prstGeom prst="rect">
                <a:avLst/>
              </a:prstGeom>
              <a:blipFill rotWithShape="1">
                <a:blip r:embed="rId4"/>
                <a:stretch>
                  <a:fillRect l="-9" t="-41" r="9" b="14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二、连续方程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9" name="3T11.EPS" descr="id:2147503169;FounderCES"/>
          <p:cNvPicPr/>
          <p:nvPr/>
        </p:nvPicPr>
        <p:blipFill>
          <a:blip r:embed="rId1"/>
          <a:stretch>
            <a:fillRect/>
          </a:stretch>
        </p:blipFill>
        <p:spPr>
          <a:xfrm>
            <a:off x="6026674" y="1630908"/>
            <a:ext cx="2808312" cy="1222791"/>
          </a:xfrm>
          <a:prstGeom prst="rect">
            <a:avLst/>
          </a:prstGeom>
        </p:spPr>
      </p:pic>
      <p:sp>
        <p:nvSpPr>
          <p:cNvPr id="20" name="文本框 19"/>
          <p:cNvSpPr txBox="1"/>
          <p:nvPr/>
        </p:nvSpPr>
        <p:spPr>
          <a:xfrm>
            <a:off x="482058" y="1418617"/>
            <a:ext cx="4896544" cy="646331"/>
          </a:xfrm>
          <a:prstGeom prst="rect">
            <a:avLst/>
          </a:prstGeom>
          <a:noFill/>
        </p:spPr>
        <p:txBody>
          <a:bodyPr wrap="square">
            <a:spAutoFit/>
          </a:bodyPr>
          <a:lstStyle/>
          <a:p>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流体作恒定流动的流场中任取一流管</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其两端通流截面面积为</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endParaRPr lang="zh-CN" altLang="en-US" dirty="0"/>
          </a:p>
        </p:txBody>
      </p:sp>
      <mc:AlternateContent xmlns:mc="http://schemas.openxmlformats.org/markup-compatibility/2006">
        <mc:Choice xmlns:a14="http://schemas.microsoft.com/office/drawing/2010/main" Requires="a14">
          <p:sp>
            <p:nvSpPr>
              <p:cNvPr id="21" name="文本框 20"/>
              <p:cNvSpPr txBox="1"/>
              <p:nvPr/>
            </p:nvSpPr>
            <p:spPr>
              <a:xfrm>
                <a:off x="716339" y="2097758"/>
                <a:ext cx="457200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a:rPr>
                          </m:ctrlPr>
                        </m:sSubPr>
                        <m:e>
                          <m:r>
                            <a:rPr lang="zh-CN" altLang="en-US" i="1">
                              <a:latin typeface="Cambria Math" panose="02040503050406030204" pitchFamily="18" charset="0"/>
                            </a:rPr>
                            <m:t>𝜌</m:t>
                          </m:r>
                        </m:e>
                        <m:sub>
                          <m:r>
                            <a:rPr lang="zh-CN" altLang="en-US" i="0">
                              <a:latin typeface="Cambria Math" panose="02040503050406030204" pitchFamily="18" charset="0"/>
                            </a:rPr>
                            <m:t>1</m:t>
                          </m:r>
                        </m:sub>
                      </m:sSub>
                      <m:sSub>
                        <m:sSubPr>
                          <m:ctrlPr>
                            <a:rPr lang="zh-CN" altLang="en-US" i="1">
                              <a:latin typeface="Cambria Math" panose="02040503050406030204"/>
                            </a:rPr>
                          </m:ctrlPr>
                        </m:sSubPr>
                        <m:e>
                          <m:r>
                            <a:rPr lang="zh-CN" altLang="en-US" i="1">
                              <a:latin typeface="Cambria Math" panose="02040503050406030204" pitchFamily="18" charset="0"/>
                            </a:rPr>
                            <m:t>𝑢</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d</m:t>
                      </m:r>
                      <m:sSub>
                        <m:sSubPr>
                          <m:ctrlPr>
                            <a:rPr lang="zh-CN" altLang="en-US" i="1">
                              <a:latin typeface="Cambria Math" panose="02040503050406030204"/>
                            </a:rPr>
                          </m:ctrlPr>
                        </m:sSubPr>
                        <m:e>
                          <m:r>
                            <a:rPr lang="zh-CN" altLang="en-US" i="1">
                              <a:latin typeface="Cambria Math" panose="02040503050406030204" pitchFamily="18" charset="0"/>
                            </a:rPr>
                            <m:t>𝐴</m:t>
                          </m:r>
                        </m:e>
                        <m:sub>
                          <m:r>
                            <a:rPr lang="zh-CN" altLang="en-US" i="0">
                              <a:latin typeface="Cambria Math" panose="02040503050406030204" pitchFamily="18" charset="0"/>
                            </a:rPr>
                            <m:t>1</m:t>
                          </m:r>
                        </m:sub>
                      </m:sSub>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𝜌</m:t>
                          </m:r>
                        </m:e>
                        <m:sub>
                          <m:r>
                            <a:rPr lang="zh-CN" altLang="en-US" i="0">
                              <a:latin typeface="Cambria Math" panose="02040503050406030204" pitchFamily="18" charset="0"/>
                            </a:rPr>
                            <m:t>2</m:t>
                          </m:r>
                        </m:sub>
                      </m:sSub>
                      <m:sSub>
                        <m:sSubPr>
                          <m:ctrlPr>
                            <a:rPr lang="zh-CN" altLang="en-US" i="1">
                              <a:latin typeface="Cambria Math" panose="02040503050406030204"/>
                            </a:rPr>
                          </m:ctrlPr>
                        </m:sSubPr>
                        <m:e>
                          <m:r>
                            <a:rPr lang="zh-CN" altLang="en-US" i="1">
                              <a:latin typeface="Cambria Math" panose="02040503050406030204" pitchFamily="18" charset="0"/>
                            </a:rPr>
                            <m:t>𝑢</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d</m:t>
                      </m:r>
                      <m:sSub>
                        <m:sSubPr>
                          <m:ctrlPr>
                            <a:rPr lang="zh-CN" altLang="en-US" i="1">
                              <a:latin typeface="Cambria Math" panose="02040503050406030204"/>
                            </a:rPr>
                          </m:ctrlPr>
                        </m:sSubPr>
                        <m:e>
                          <m:r>
                            <a:rPr lang="zh-CN" altLang="en-US" i="1">
                              <a:latin typeface="Cambria Math" panose="02040503050406030204" pitchFamily="18" charset="0"/>
                            </a:rPr>
                            <m:t>𝐴</m:t>
                          </m:r>
                        </m:e>
                        <m:sub>
                          <m:r>
                            <a:rPr lang="zh-CN" altLang="en-US" i="0">
                              <a:latin typeface="Cambria Math" panose="02040503050406030204" pitchFamily="18" charset="0"/>
                            </a:rPr>
                            <m:t>2</m:t>
                          </m:r>
                        </m:sub>
                      </m:sSub>
                    </m:oMath>
                  </m:oMathPara>
                </a14:m>
                <a:endParaRPr lang="zh-CN" altLang="en-US" dirty="0"/>
              </a:p>
            </p:txBody>
          </p:sp>
        </mc:Choice>
        <mc:Fallback>
          <p:sp>
            <p:nvSpPr>
              <p:cNvPr id="21" name="文本框 20"/>
              <p:cNvSpPr txBox="1">
                <a:spLocks noRot="1" noChangeAspect="1" noMove="1" noResize="1" noEditPoints="1" noAdjustHandles="1" noChangeArrowheads="1" noChangeShapeType="1" noTextEdit="1"/>
              </p:cNvSpPr>
              <p:nvPr/>
            </p:nvSpPr>
            <p:spPr>
              <a:xfrm>
                <a:off x="716339" y="2097758"/>
                <a:ext cx="4572000" cy="369332"/>
              </a:xfrm>
              <a:prstGeom prst="rect">
                <a:avLst/>
              </a:prstGeom>
              <a:blipFill rotWithShape="1">
                <a:blip r:embed="rId2"/>
                <a:stretch>
                  <a:fillRect l="-1" t="-96" r="1" b="3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226770" y="2708920"/>
                <a:ext cx="8066574" cy="2940357"/>
              </a:xfrm>
              <a:prstGeom prst="rect">
                <a:avLst/>
              </a:prstGeom>
            </p:spPr>
            <p:txBody>
              <a:bodyPr wrap="square">
                <a:spAutoFit/>
              </a:bodyPr>
              <a:lstStyle/>
              <a:p>
                <a:pPr indent="266700">
                  <a:lnSpc>
                    <a:spcPct val="15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忽略液体的可压缩性</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=ρ</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14:m>
                  <m:oMathPara xmlns:m="http://schemas.openxmlformats.org/officeDocument/2006/math">
                    <m:oMathParaPr>
                      <m:jc m:val="centerGroup"/>
                    </m:oMathParaPr>
                    <m:oMath xmlns:m="http://schemas.openxmlformats.org/officeDocument/2006/math">
                      <m:nary>
                        <m:naryPr>
                          <m:grow m:val="on"/>
                          <m:limLoc m:val="subSup"/>
                          <m:supHide m:val="on"/>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sub>
                        <m:sup/>
                        <m:e/>
                      </m:nary>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m:t>
                      </m:r>
                      <m:nary>
                        <m:naryPr>
                          <m:grow m:val="on"/>
                          <m:limLoc m:val="subSup"/>
                          <m:supHide m:val="on"/>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sub>
                        <m:sup/>
                        <m:e/>
                      </m:nary>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𝑢</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r>
                        <m:rPr>
                          <m:sty m:val="p"/>
                        </m:rPr>
                        <a:rPr lang="en-US" altLang="zh-CN" sz="2000">
                          <a:solidFill>
                            <a:srgbClr val="000000"/>
                          </a:solidFill>
                          <a:effectLst/>
                          <a:latin typeface="Cambria Math" panose="02040503050406030204" pitchFamily="18" charset="0"/>
                          <a:ea typeface="方正书宋_GBK"/>
                          <a:cs typeface="Times New Roman" panose="02020603050405020304" pitchFamily="18" charset="0"/>
                        </a:rPr>
                        <m:t>d</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150000"/>
                  </a:lnSpc>
                  <a:spcAft>
                    <a:spcPts val="0"/>
                  </a:spcAft>
                </a:pPr>
                <a14:m>
                  <m:oMath xmlns:m="http://schemas.openxmlformats.org/officeDocument/2006/math">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𝑞</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r>
                      <a:rPr lang="en-US" altLang="zh-CN" sz="2000" b="0" i="0" smtClean="0">
                        <a:solidFill>
                          <a:srgbClr val="000000"/>
                        </a:solidFill>
                        <a:effectLst/>
                        <a:latin typeface="Cambria Math" panose="02040503050406030204" pitchFamily="18" charset="0"/>
                        <a:ea typeface="方正书宋_GBK"/>
                        <a:cs typeface="Times New Roman" panose="02020603050405020304" pitchFamily="18" charset="0"/>
                      </a:rPr>
                      <m:t>           </m:t>
                    </m:r>
                  </m:oMath>
                </a14:m>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或</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pPr>
                <a14:m>
                  <m:oMathPara xmlns:m="http://schemas.openxmlformats.org/officeDocument/2006/math">
                    <m:oMathParaPr>
                      <m:jc m:val="centerGroup"/>
                    </m:oMathParaPr>
                    <m:oMath xmlns:m="http://schemas.openxmlformats.org/officeDocument/2006/math">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sSub>
                        <m:sSub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sz="2000" i="1">
                              <a:solidFill>
                                <a:srgbClr val="000000"/>
                              </a:solidFill>
                              <a:effectLst/>
                              <a:latin typeface="Cambria Math" panose="02040503050406030204" pitchFamily="18" charset="0"/>
                              <a:ea typeface="方正书宋_GBK"/>
                              <a:cs typeface="Times New Roman" panose="02020603050405020304" pitchFamily="18" charset="0"/>
                            </a:rPr>
                            <m:t>𝐴</m:t>
                          </m:r>
                        </m:e>
                        <m:sub>
                          <m:r>
                            <a:rPr lang="en-US" altLang="zh-CN" sz="2000">
                              <a:solidFill>
                                <a:srgbClr val="000000"/>
                              </a:solidFill>
                              <a:effectLst/>
                              <a:latin typeface="Cambria Math" panose="02040503050406030204" pitchFamily="18" charset="0"/>
                              <a:ea typeface="方正书宋_GBK"/>
                              <a:cs typeface="Times New Roman" panose="02020603050405020304" pitchFamily="18" charset="0"/>
                            </a:rPr>
                            <m:t>2</m:t>
                          </m:r>
                        </m:sub>
                      </m:sSub>
                    </m:oMath>
                  </m:oMathPara>
                </a14:m>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1" name="矩形 10"/>
              <p:cNvSpPr>
                <a:spLocks noRot="1" noChangeAspect="1" noMove="1" noResize="1" noEditPoints="1" noAdjustHandles="1" noChangeArrowheads="1" noChangeShapeType="1" noTextEdit="1"/>
              </p:cNvSpPr>
              <p:nvPr/>
            </p:nvSpPr>
            <p:spPr>
              <a:xfrm>
                <a:off x="226770" y="2708920"/>
                <a:ext cx="8066574" cy="2940357"/>
              </a:xfrm>
              <a:prstGeom prst="rect">
                <a:avLst/>
              </a:prstGeom>
              <a:blipFill rotWithShape="1">
                <a:blip r:embed="rId3"/>
                <a:stretch>
                  <a:fillRect l="-1" r="3" b="1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p:cNvSpPr txBox="1"/>
              <p:nvPr/>
            </p:nvSpPr>
            <p:spPr>
              <a:xfrm>
                <a:off x="5701056" y="4973176"/>
                <a:ext cx="2592288" cy="507831"/>
              </a:xfrm>
              <a:prstGeom prst="rect">
                <a:avLst/>
              </a:prstGeom>
              <a:noFill/>
              <a:ln>
                <a:solidFill>
                  <a:srgbClr val="CC0000"/>
                </a:solidFill>
              </a:ln>
            </p:spPr>
            <p:txBody>
              <a:bodyPr wrap="square">
                <a:spAutoFit/>
              </a:bodyPr>
              <a:lstStyle/>
              <a:p>
                <a:pPr algn="ctr">
                  <a:lnSpc>
                    <a:spcPct val="150000"/>
                  </a:lnSpc>
                </a:pPr>
                <a14:m>
                  <m:oMathPara xmlns:m="http://schemas.openxmlformats.org/officeDocument/2006/math">
                    <m:oMathParaPr>
                      <m:jc m:val="centerGroup"/>
                    </m:oMathParaPr>
                    <m:oMath xmlns:m="http://schemas.openxmlformats.org/officeDocument/2006/math">
                      <m:r>
                        <a:rPr lang="en-US" altLang="zh-CN" sz="1800" i="1" smtClean="0">
                          <a:solidFill>
                            <a:srgbClr val="000000"/>
                          </a:solidFill>
                          <a:effectLst/>
                          <a:latin typeface="Cambria Math" panose="02040503050406030204" pitchFamily="18" charset="0"/>
                          <a:ea typeface="方正书宋_GBK"/>
                          <a:cs typeface="Times New Roman" panose="02020603050405020304" pitchFamily="18" charset="0"/>
                        </a:rPr>
                        <m:t>𝑞</m:t>
                      </m:r>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a:rPr lang="en-US" altLang="zh-CN" sz="1800" i="1">
                          <a:solidFill>
                            <a:srgbClr val="000000"/>
                          </a:solidFill>
                          <a:effectLst/>
                          <a:latin typeface="Cambria Math" panose="02040503050406030204" pitchFamily="18" charset="0"/>
                          <a:ea typeface="方正书宋_GBK"/>
                          <a:cs typeface="Times New Roman" panose="02020603050405020304" pitchFamily="18" charset="0"/>
                        </a:rPr>
                        <m:t>𝑣𝐴</m:t>
                      </m:r>
                      <m:r>
                        <a:rPr lang="en-US" altLang="zh-CN" sz="1800">
                          <a:solidFill>
                            <a:srgbClr val="000000"/>
                          </a:solidFill>
                          <a:effectLst/>
                          <a:latin typeface="Cambria Math" panose="02040503050406030204" pitchFamily="18" charset="0"/>
                          <a:ea typeface="方正书宋_GBK"/>
                          <a:cs typeface="Times New Roman" panose="02020603050405020304" pitchFamily="18" charset="0"/>
                        </a:rPr>
                        <m:t>=</m:t>
                      </m:r>
                      <m:r>
                        <m:rPr>
                          <m:nor/>
                        </m:rPr>
                        <a:rPr lang="zh-CN" alt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常数</m:t>
                      </m:r>
                    </m:oMath>
                  </m:oMathPara>
                </a14:m>
                <a:endParaRPr lang="zh-CN" altLang="en-US" sz="3600" dirty="0">
                  <a:latin typeface="Times New Roman" panose="02020603050405020304" pitchFamily="18" charset="0"/>
                  <a:ea typeface="黑体" panose="02010609060101010101" pitchFamily="49" charset="-122"/>
                </a:endParaRPr>
              </a:p>
            </p:txBody>
          </p:sp>
        </mc:Choice>
        <mc:Fallback>
          <p:sp>
            <p:nvSpPr>
              <p:cNvPr id="13" name="文本框 12"/>
              <p:cNvSpPr txBox="1">
                <a:spLocks noRot="1" noChangeAspect="1" noMove="1" noResize="1" noEditPoints="1" noAdjustHandles="1" noChangeArrowheads="1" noChangeShapeType="1" noTextEdit="1"/>
              </p:cNvSpPr>
              <p:nvPr/>
            </p:nvSpPr>
            <p:spPr>
              <a:xfrm>
                <a:off x="5701056" y="4973176"/>
                <a:ext cx="2592288" cy="507831"/>
              </a:xfrm>
              <a:prstGeom prst="rect">
                <a:avLst/>
              </a:prstGeom>
              <a:blipFill rotWithShape="1">
                <a:blip r:embed="rId4"/>
                <a:stretch>
                  <a:fillRect l="-197" t="-972" r="-162" b="-937"/>
                </a:stretch>
              </a:blipFill>
              <a:ln>
                <a:solidFill>
                  <a:srgbClr val="CC0000"/>
                </a:solidFill>
              </a:ln>
            </p:spPr>
            <p:txBody>
              <a:bodyPr/>
              <a:lstStyle/>
              <a:p>
                <a:r>
                  <a:rPr lang="zh-CN" altLang="en-US">
                    <a:noFill/>
                  </a:rPr>
                  <a:t> </a:t>
                </a:r>
              </a:p>
            </p:txBody>
          </p:sp>
        </mc:Fallback>
      </mc:AlternateContent>
      <p:sp>
        <p:nvSpPr>
          <p:cNvPr id="9" name="矩形 8"/>
          <p:cNvSpPr/>
          <p:nvPr/>
        </p:nvSpPr>
        <p:spPr>
          <a:xfrm>
            <a:off x="324344" y="5649277"/>
            <a:ext cx="8707715" cy="957250"/>
          </a:xfrm>
          <a:prstGeom prst="rect">
            <a:avLst/>
          </a:prstGeom>
        </p:spPr>
        <p:txBody>
          <a:bodyPr wrap="square">
            <a:spAutoFit/>
          </a:bodyPr>
          <a:lstStyle/>
          <a:p>
            <a:pPr>
              <a:lnSpc>
                <a:spcPct val="150000"/>
              </a:lnSpc>
            </a:pPr>
            <a:r>
              <a:rPr lang="zh-CN"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在恒定流动中</a:t>
            </a:r>
            <a:r>
              <a:rPr lang="zh-CN" altLang="en-US"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通过流管各截面的不可压缩液体的流量是相等的。</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流速则与流通截面面积成反比。</a:t>
            </a:r>
            <a:endParaRPr lang="zh-CN" altLang="en-US" sz="2000" b="1"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95536" y="696767"/>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2" name="文本框 21"/>
          <p:cNvSpPr txBox="1">
            <a:spLocks noChangeArrowheads="1"/>
          </p:cNvSpPr>
          <p:nvPr/>
        </p:nvSpPr>
        <p:spPr bwMode="auto">
          <a:xfrm>
            <a:off x="251520" y="1281542"/>
            <a:ext cx="3492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（一）理想液体的运动微分方程</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3" name="3T12.EPS" descr="id:2147503214;FounderCES"/>
          <p:cNvPicPr/>
          <p:nvPr/>
        </p:nvPicPr>
        <p:blipFill>
          <a:blip r:embed="rId1"/>
          <a:stretch>
            <a:fillRect/>
          </a:stretch>
        </p:blipFill>
        <p:spPr>
          <a:xfrm>
            <a:off x="5652120" y="1147405"/>
            <a:ext cx="2880320" cy="2425611"/>
          </a:xfrm>
          <a:prstGeom prst="rect">
            <a:avLst/>
          </a:prstGeom>
        </p:spPr>
      </p:pic>
      <p:sp>
        <p:nvSpPr>
          <p:cNvPr id="25" name="矩形 24"/>
          <p:cNvSpPr/>
          <p:nvPr/>
        </p:nvSpPr>
        <p:spPr>
          <a:xfrm>
            <a:off x="359790" y="1856137"/>
            <a:ext cx="3890620" cy="338554"/>
          </a:xfrm>
          <a:prstGeom prst="rect">
            <a:avLst/>
          </a:prstGeom>
        </p:spPr>
        <p:txBody>
          <a:bodyPr wrap="square">
            <a:spAutoFit/>
          </a:bodyPr>
          <a:lstStyle/>
          <a:p>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压力在两端截面上所产生的作用力</a:t>
            </a:r>
            <a:endParaRPr lang="zh-CN" altLang="en-US" sz="1600" dirty="0">
              <a:latin typeface="Times New Roman" panose="02020603050405020304" pitchFamily="18" charset="0"/>
              <a:ea typeface="黑体" panose="02010609060101010101" pitchFamily="49" charset="-122"/>
            </a:endParaRPr>
          </a:p>
        </p:txBody>
      </p:sp>
      <p:sp>
        <p:nvSpPr>
          <p:cNvPr id="26" name="矩形 25"/>
          <p:cNvSpPr/>
          <p:nvPr/>
        </p:nvSpPr>
        <p:spPr>
          <a:xfrm>
            <a:off x="321340" y="3742236"/>
            <a:ext cx="2408032" cy="338554"/>
          </a:xfrm>
          <a:prstGeom prst="rect">
            <a:avLst/>
          </a:prstGeom>
        </p:spPr>
        <p:txBody>
          <a:bodyPr wrap="none">
            <a:spAutoFit/>
          </a:bodyPr>
          <a:lstStyle/>
          <a:p>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作用在微元体上的重力</a:t>
            </a:r>
            <a:endParaRPr lang="zh-CN" altLang="en-US" sz="1600"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7" name="矩形 26"/>
              <p:cNvSpPr/>
              <p:nvPr/>
            </p:nvSpPr>
            <p:spPr>
              <a:xfrm>
                <a:off x="468842" y="2360210"/>
                <a:ext cx="3672515" cy="64556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𝑝</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m:rPr>
                          <m:nor/>
                        </m:rPr>
                        <a:rPr lang="zh-CN" altLang="en-US" sz="1600" i="1">
                          <a:latin typeface="Cambria Math" panose="02040503050406030204" pitchFamily="18" charset="0"/>
                        </a:rPr>
                        <m:t>−</m:t>
                      </m:r>
                      <m:d>
                        <m:dPr>
                          <m:ctrlPr>
                            <a:rPr lang="zh-CN" altLang="en-US" sz="1600" i="1">
                              <a:latin typeface="Cambria Math" panose="02040503050406030204"/>
                            </a:rPr>
                          </m:ctrlPr>
                        </m:dPr>
                        <m:e>
                          <m:r>
                            <a:rPr lang="zh-CN" altLang="en-US" sz="1600" i="1">
                              <a:latin typeface="Cambria Math" panose="02040503050406030204" pitchFamily="18" charset="0"/>
                            </a:rPr>
                            <m:t>𝑝</m:t>
                          </m:r>
                          <m:r>
                            <a:rPr lang="zh-CN" altLang="en-US" sz="1600" i="0">
                              <a:latin typeface="Cambria Math" panose="02040503050406030204" pitchFamily="18" charset="0"/>
                            </a:rPr>
                            <m:t>+</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𝑝</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e>
                      </m:d>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a:rPr lang="zh-CN" altLang="en-US" sz="1600" i="0">
                          <a:latin typeface="Cambria Math" panose="02040503050406030204" pitchFamily="18" charset="0"/>
                        </a:rPr>
                        <m:t>=</m:t>
                      </m:r>
                      <m:r>
                        <m:rPr>
                          <m:nor/>
                        </m:rPr>
                        <a:rPr lang="zh-CN" altLang="en-US" sz="1600" i="1">
                          <a:latin typeface="Cambria Math" panose="02040503050406030204" pitchFamily="18" charset="0"/>
                        </a:rPr>
                        <m:t>−</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𝑝</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oMath>
                  </m:oMathPara>
                </a14:m>
                <a:endParaRPr lang="zh-CN" altLang="en-US" sz="1600" dirty="0"/>
              </a:p>
            </p:txBody>
          </p:sp>
        </mc:Choice>
        <mc:Fallback>
          <p:sp>
            <p:nvSpPr>
              <p:cNvPr id="27" name="矩形 26"/>
              <p:cNvSpPr>
                <a:spLocks noRot="1" noChangeAspect="1" noMove="1" noResize="1" noEditPoints="1" noAdjustHandles="1" noChangeArrowheads="1" noChangeShapeType="1" noTextEdit="1"/>
              </p:cNvSpPr>
              <p:nvPr/>
            </p:nvSpPr>
            <p:spPr>
              <a:xfrm>
                <a:off x="468842" y="2360210"/>
                <a:ext cx="3672515" cy="645561"/>
              </a:xfrm>
              <a:prstGeom prst="rect">
                <a:avLst/>
              </a:prstGeom>
              <a:blipFill rotWithShape="1">
                <a:blip r:embed="rId2"/>
                <a:stretch>
                  <a:fillRect l="-6" t="-85" r="14" b="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矩形 27"/>
              <p:cNvSpPr/>
              <p:nvPr/>
            </p:nvSpPr>
            <p:spPr>
              <a:xfrm>
                <a:off x="2446184" y="2960778"/>
                <a:ext cx="2895344" cy="694998"/>
              </a:xfrm>
              <a:prstGeom prst="rect">
                <a:avLst/>
              </a:prstGeom>
            </p:spPr>
            <p:txBody>
              <a:bodyPr wrap="none">
                <a:spAutoFit/>
              </a:bodyPr>
              <a:lstStyle/>
              <a:p>
                <a:r>
                  <a:rPr lang="zh-CN" altLang="zh-CN" sz="1400" i="1" dirty="0">
                    <a:solidFill>
                      <a:srgbClr val="FF0000"/>
                    </a:solidFill>
                    <a:effectLst/>
                    <a:latin typeface="NEU-BZ-S92"/>
                    <a:ea typeface="方正书宋_GBK"/>
                    <a:cs typeface="Times New Roman" panose="02020603050405020304" pitchFamily="18" charset="0"/>
                  </a:rPr>
                  <a:t>　</a:t>
                </a:r>
                <a14:m>
                  <m:oMath xmlns:m="http://schemas.openxmlformats.org/officeDocument/2006/math">
                    <m:f>
                      <m:fPr>
                        <m:ctrlPr>
                          <a:rPr lang="zh-CN" altLang="zh-CN" sz="2800" i="1">
                            <a:solidFill>
                              <a:srgbClr val="FF0000"/>
                            </a:solidFill>
                            <a:effectLst/>
                            <a:latin typeface="Cambria Math" panose="02040503050406030204"/>
                            <a:ea typeface="Cambria Math" panose="02040503050406030204" pitchFamily="18" charset="0"/>
                          </a:rPr>
                        </m:ctrlPr>
                      </m:fPr>
                      <m:num>
                        <m:r>
                          <m:rPr>
                            <m:nor/>
                          </m:rPr>
                          <a:rPr lang="en-US" altLang="zh-CN">
                            <a:solidFill>
                              <a:srgbClr val="FF0000"/>
                            </a:solidFill>
                            <a:effectLst/>
                            <a:latin typeface="NEU-BZ"/>
                            <a:ea typeface="方正书宋_GBK"/>
                            <a:cs typeface="Times New Roman" panose="02020603050405020304" pitchFamily="18" charset="0"/>
                          </a:rPr>
                          <m:t>∂</m:t>
                        </m:r>
                        <m:r>
                          <a:rPr lang="en-US" altLang="zh-CN" i="1">
                            <a:solidFill>
                              <a:srgbClr val="FF0000"/>
                            </a:solidFill>
                            <a:effectLst/>
                            <a:latin typeface="Cambria Math" panose="02040503050406030204" pitchFamily="18" charset="0"/>
                            <a:ea typeface="方正书宋_GBK"/>
                            <a:cs typeface="Times New Roman" panose="02020603050405020304" pitchFamily="18" charset="0"/>
                          </a:rPr>
                          <m:t>𝑝</m:t>
                        </m:r>
                      </m:num>
                      <m:den>
                        <m:r>
                          <m:rPr>
                            <m:nor/>
                          </m:rPr>
                          <a:rPr lang="en-US" altLang="zh-CN">
                            <a:solidFill>
                              <a:srgbClr val="FF0000"/>
                            </a:solidFill>
                            <a:effectLst/>
                            <a:latin typeface="NEU-BZ"/>
                            <a:ea typeface="方正书宋_GBK"/>
                            <a:cs typeface="Times New Roman" panose="02020603050405020304" pitchFamily="18" charset="0"/>
                          </a:rPr>
                          <m:t>∂</m:t>
                        </m:r>
                        <m:r>
                          <a:rPr lang="en-US" altLang="zh-CN" i="1">
                            <a:solidFill>
                              <a:srgbClr val="FF0000"/>
                            </a:solidFill>
                            <a:effectLst/>
                            <a:latin typeface="Cambria Math" panose="02040503050406030204" pitchFamily="18" charset="0"/>
                            <a:ea typeface="方正书宋_GBK"/>
                            <a:cs typeface="Times New Roman" panose="02020603050405020304" pitchFamily="18" charset="0"/>
                          </a:rPr>
                          <m:t>𝑠</m:t>
                        </m:r>
                      </m:den>
                    </m:f>
                  </m:oMath>
                </a14:m>
                <a:r>
                  <a:rPr lang="en-US" altLang="zh-CN" sz="1400" dirty="0">
                    <a:solidFill>
                      <a:srgbClr val="FF0000"/>
                    </a:solidFill>
                    <a:effectLst/>
                    <a:latin typeface="NEU-BZ-S92"/>
                    <a:ea typeface="方正书宋_GBK"/>
                    <a:cs typeface="Times New Roman" panose="02020603050405020304" pitchFamily="18" charset="0"/>
                  </a:rPr>
                  <a:t>——</a:t>
                </a:r>
                <a:r>
                  <a:rPr lang="zh-CN" altLang="zh-CN" sz="1400" dirty="0">
                    <a:solidFill>
                      <a:srgbClr val="FF0000"/>
                    </a:solidFill>
                    <a:effectLst/>
                    <a:latin typeface="NEU-BZ-S92"/>
                    <a:ea typeface="方正书宋_GBK"/>
                    <a:cs typeface="Times New Roman" panose="02020603050405020304" pitchFamily="18" charset="0"/>
                  </a:rPr>
                  <a:t>沿流线方向的压力梯度。</a:t>
                </a:r>
                <a:endParaRPr lang="zh-CN" altLang="en-US" sz="2800" dirty="0">
                  <a:solidFill>
                    <a:srgbClr val="FF0000"/>
                  </a:solidFill>
                </a:endParaRPr>
              </a:p>
            </p:txBody>
          </p:sp>
        </mc:Choice>
        <mc:Fallback>
          <p:sp>
            <p:nvSpPr>
              <p:cNvPr id="28" name="矩形 27"/>
              <p:cNvSpPr>
                <a:spLocks noRot="1" noChangeAspect="1" noMove="1" noResize="1" noEditPoints="1" noAdjustHandles="1" noChangeArrowheads="1" noChangeShapeType="1" noTextEdit="1"/>
              </p:cNvSpPr>
              <p:nvPr/>
            </p:nvSpPr>
            <p:spPr>
              <a:xfrm>
                <a:off x="2446184" y="2960778"/>
                <a:ext cx="2895344" cy="694998"/>
              </a:xfrm>
              <a:prstGeom prst="rect">
                <a:avLst/>
              </a:prstGeom>
              <a:blipFill rotWithShape="1">
                <a:blip r:embed="rId3"/>
                <a:stretch>
                  <a:fillRect l="-6" t="-59" r="19" b="1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9" name="矩形 28"/>
              <p:cNvSpPr/>
              <p:nvPr/>
            </p:nvSpPr>
            <p:spPr>
              <a:xfrm>
                <a:off x="2868126" y="3896508"/>
                <a:ext cx="1166345"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m:t>
                      </m:r>
                      <m:r>
                        <m:rPr>
                          <m:sty m:val="p"/>
                        </m:rPr>
                        <a:rPr lang="zh-CN" altLang="en-US" i="0">
                          <a:latin typeface="Cambria Math" panose="02040503050406030204" pitchFamily="18" charset="0"/>
                        </a:rPr>
                        <m:t>d</m:t>
                      </m:r>
                      <m:r>
                        <a:rPr lang="zh-CN" altLang="en-US" i="1">
                          <a:latin typeface="Cambria Math" panose="02040503050406030204" pitchFamily="18" charset="0"/>
                        </a:rPr>
                        <m:t>𝑠</m:t>
                      </m:r>
                      <m:r>
                        <m:rPr>
                          <m:sty m:val="p"/>
                        </m:rPr>
                        <a:rPr lang="zh-CN" altLang="en-US" i="0">
                          <a:latin typeface="Cambria Math" panose="02040503050406030204" pitchFamily="18" charset="0"/>
                        </a:rPr>
                        <m:t>d</m:t>
                      </m:r>
                      <m:r>
                        <a:rPr lang="zh-CN" altLang="en-US" i="1">
                          <a:latin typeface="Cambria Math" panose="02040503050406030204" pitchFamily="18" charset="0"/>
                        </a:rPr>
                        <m:t>𝐴</m:t>
                      </m:r>
                    </m:oMath>
                  </m:oMathPara>
                </a14:m>
                <a:endParaRPr lang="zh-CN" altLang="en-US" dirty="0"/>
              </a:p>
            </p:txBody>
          </p:sp>
        </mc:Choice>
        <mc:Fallback>
          <p:sp>
            <p:nvSpPr>
              <p:cNvPr id="29" name="矩形 28"/>
              <p:cNvSpPr>
                <a:spLocks noRot="1" noChangeAspect="1" noMove="1" noResize="1" noEditPoints="1" noAdjustHandles="1" noChangeArrowheads="1" noChangeShapeType="1" noTextEdit="1"/>
              </p:cNvSpPr>
              <p:nvPr/>
            </p:nvSpPr>
            <p:spPr>
              <a:xfrm>
                <a:off x="2868126" y="3896508"/>
                <a:ext cx="1166345" cy="369332"/>
              </a:xfrm>
              <a:prstGeom prst="rect">
                <a:avLst/>
              </a:prstGeom>
              <a:blipFill rotWithShape="1">
                <a:blip r:embed="rId4"/>
                <a:stretch>
                  <a:fillRect l="-40" t="-40" r="27" b="148"/>
                </a:stretch>
              </a:blipFill>
            </p:spPr>
            <p:txBody>
              <a:bodyPr/>
              <a:lstStyle/>
              <a:p>
                <a:r>
                  <a:rPr lang="zh-CN" altLang="en-US">
                    <a:noFill/>
                  </a:rPr>
                  <a:t> </a:t>
                </a:r>
              </a:p>
            </p:txBody>
          </p:sp>
        </mc:Fallback>
      </mc:AlternateContent>
      <p:sp>
        <p:nvSpPr>
          <p:cNvPr id="30" name="矩形 29"/>
          <p:cNvSpPr/>
          <p:nvPr/>
        </p:nvSpPr>
        <p:spPr>
          <a:xfrm>
            <a:off x="364437" y="4407277"/>
            <a:ext cx="2441694" cy="338554"/>
          </a:xfrm>
          <a:prstGeom prst="rect">
            <a:avLst/>
          </a:prstGeom>
        </p:spPr>
        <p:txBody>
          <a:bodyPr wrap="none">
            <a:spAutoFit/>
          </a:bodyPr>
          <a:lstStyle/>
          <a:p>
            <a:r>
              <a:rPr lang="en-US" altLang="zh-CN" sz="16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3)</a:t>
            </a:r>
            <a:r>
              <a:rPr lang="zh-CN" altLang="zh-CN" sz="16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这一微元体的惯性力为</a:t>
            </a:r>
            <a:endParaRPr lang="zh-CN" altLang="en-US" sz="1600" dirty="0">
              <a:latin typeface="黑体" panose="02010609060101010101" pitchFamily="49" charset="-122"/>
              <a:ea typeface="黑体" panose="02010609060101010101" pitchFamily="49" charset="-122"/>
            </a:endParaRPr>
          </a:p>
        </p:txBody>
      </p:sp>
      <mc:AlternateContent xmlns:mc="http://schemas.openxmlformats.org/markup-compatibility/2006">
        <mc:Choice xmlns:a14="http://schemas.microsoft.com/office/drawing/2010/main" Requires="a14">
          <p:sp>
            <p:nvSpPr>
              <p:cNvPr id="31" name="矩形 30"/>
              <p:cNvSpPr/>
              <p:nvPr/>
            </p:nvSpPr>
            <p:spPr>
              <a:xfrm>
                <a:off x="2597165" y="5664378"/>
                <a:ext cx="3756028" cy="453586"/>
              </a:xfrm>
              <a:prstGeom prst="rect">
                <a:avLst/>
              </a:prstGeom>
            </p:spPr>
            <p:txBody>
              <a:bodyPr wrap="none">
                <a:spAutoFit/>
              </a:bodyPr>
              <a:lstStyle/>
              <a:p>
                <a:r>
                  <a:rPr lang="zh-CN" altLang="zh-CN" sz="1600" i="1" dirty="0">
                    <a:solidFill>
                      <a:srgbClr val="FF0000"/>
                    </a:solidFill>
                    <a:effectLst/>
                    <a:latin typeface="NEU-BZ-S92"/>
                    <a:ea typeface="方正书宋_GBK"/>
                    <a:cs typeface="Times New Roman" panose="02020603050405020304" pitchFamily="18" charset="0"/>
                  </a:rPr>
                  <a:t>　</a:t>
                </a:r>
                <a:r>
                  <a:rPr lang="en-US" altLang="zh-CN" sz="1600" i="1" dirty="0">
                    <a:solidFill>
                      <a:srgbClr val="FF0000"/>
                    </a:solidFill>
                    <a:effectLst/>
                    <a:latin typeface="NEU-BZ-S92"/>
                    <a:ea typeface="方正书宋_GBK"/>
                    <a:cs typeface="Times New Roman" panose="02020603050405020304" pitchFamily="18" charset="0"/>
                  </a:rPr>
                  <a:t>u</a:t>
                </a:r>
                <a:r>
                  <a:rPr lang="en-US" altLang="zh-CN" sz="1600" dirty="0">
                    <a:solidFill>
                      <a:srgbClr val="FF0000"/>
                    </a:solidFill>
                    <a:effectLst/>
                    <a:latin typeface="NEU-BZ-S92"/>
                    <a:ea typeface="方正书宋_GBK"/>
                    <a:cs typeface="Times New Roman" panose="02020603050405020304" pitchFamily="18" charset="0"/>
                  </a:rPr>
                  <a:t>——</a:t>
                </a:r>
                <a:r>
                  <a:rPr lang="zh-CN" altLang="zh-CN" sz="1600" dirty="0">
                    <a:solidFill>
                      <a:srgbClr val="FF0000"/>
                    </a:solidFill>
                    <a:effectLst/>
                    <a:latin typeface="NEU-BZ-S92"/>
                    <a:ea typeface="方正书宋_GBK"/>
                    <a:cs typeface="Times New Roman" panose="02020603050405020304" pitchFamily="18" charset="0"/>
                  </a:rPr>
                  <a:t>微元体沿流线的运动速度</a:t>
                </a:r>
                <a:r>
                  <a:rPr lang="en-US" altLang="zh-CN" sz="1600" dirty="0">
                    <a:solidFill>
                      <a:srgbClr val="FF0000"/>
                    </a:solidFill>
                    <a:effectLst/>
                    <a:latin typeface="方正书宋_GBK"/>
                    <a:cs typeface="Times New Roman" panose="02020603050405020304" pitchFamily="18" charset="0"/>
                  </a:rPr>
                  <a:t>,</a:t>
                </a:r>
                <a:r>
                  <a:rPr lang="en-US" altLang="zh-CN" sz="1600" i="1" dirty="0">
                    <a:solidFill>
                      <a:srgbClr val="FF0000"/>
                    </a:solidFill>
                    <a:effectLst/>
                    <a:latin typeface="NEU-BZ-S92"/>
                    <a:ea typeface="方正书宋_GBK"/>
                    <a:cs typeface="Times New Roman" panose="02020603050405020304" pitchFamily="18" charset="0"/>
                  </a:rPr>
                  <a:t>u=</a:t>
                </a:r>
                <a14:m>
                  <m:oMath xmlns:m="http://schemas.openxmlformats.org/officeDocument/2006/math">
                    <m:f>
                      <m:fPr>
                        <m:ctrlPr>
                          <a:rPr lang="zh-CN" altLang="zh-CN" sz="1600" i="1">
                            <a:solidFill>
                              <a:srgbClr val="FF0000"/>
                            </a:solidFill>
                            <a:effectLst/>
                            <a:latin typeface="Cambria Math" panose="02040503050406030204"/>
                            <a:ea typeface="Cambria Math" panose="02040503050406030204" pitchFamily="18" charset="0"/>
                          </a:rPr>
                        </m:ctrlPr>
                      </m:fPr>
                      <m:num>
                        <m:r>
                          <m:rPr>
                            <m:sty m:val="p"/>
                          </m:rPr>
                          <a:rPr lang="en-US" altLang="zh-CN" sz="1600">
                            <a:solidFill>
                              <a:srgbClr val="FF0000"/>
                            </a:solidFill>
                            <a:effectLst/>
                            <a:latin typeface="Cambria Math" panose="02040503050406030204" pitchFamily="18" charset="0"/>
                            <a:ea typeface="方正书宋_GBK"/>
                            <a:cs typeface="Times New Roman" panose="02020603050405020304" pitchFamily="18" charset="0"/>
                          </a:rPr>
                          <m:t>d</m:t>
                        </m:r>
                        <m:r>
                          <a:rPr lang="en-US" altLang="zh-CN" sz="1600" i="1">
                            <a:solidFill>
                              <a:srgbClr val="FF0000"/>
                            </a:solidFill>
                            <a:effectLst/>
                            <a:latin typeface="Cambria Math" panose="02040503050406030204" pitchFamily="18" charset="0"/>
                            <a:ea typeface="方正书宋_GBK"/>
                            <a:cs typeface="Times New Roman" panose="02020603050405020304" pitchFamily="18" charset="0"/>
                          </a:rPr>
                          <m:t>𝑠</m:t>
                        </m:r>
                      </m:num>
                      <m:den>
                        <m:r>
                          <m:rPr>
                            <m:sty m:val="p"/>
                          </m:rPr>
                          <a:rPr lang="en-US" altLang="zh-CN" sz="1600">
                            <a:solidFill>
                              <a:srgbClr val="FF0000"/>
                            </a:solidFill>
                            <a:effectLst/>
                            <a:latin typeface="Cambria Math" panose="02040503050406030204" pitchFamily="18" charset="0"/>
                            <a:ea typeface="方正书宋_GBK"/>
                            <a:cs typeface="Times New Roman" panose="02020603050405020304" pitchFamily="18" charset="0"/>
                          </a:rPr>
                          <m:t>d</m:t>
                        </m:r>
                        <m:r>
                          <a:rPr lang="en-US" altLang="zh-CN" sz="1600" i="1">
                            <a:solidFill>
                              <a:srgbClr val="FF0000"/>
                            </a:solidFill>
                            <a:effectLst/>
                            <a:latin typeface="Cambria Math" panose="02040503050406030204" pitchFamily="18" charset="0"/>
                            <a:ea typeface="方正书宋_GBK"/>
                            <a:cs typeface="Times New Roman" panose="02020603050405020304" pitchFamily="18" charset="0"/>
                          </a:rPr>
                          <m:t>𝑡</m:t>
                        </m:r>
                      </m:den>
                    </m:f>
                  </m:oMath>
                </a14:m>
                <a:r>
                  <a:rPr lang="zh-CN" altLang="zh-CN" sz="1600" dirty="0">
                    <a:solidFill>
                      <a:srgbClr val="FF0000"/>
                    </a:solidFill>
                    <a:effectLst/>
                    <a:latin typeface="NEU-BZ-S92"/>
                    <a:ea typeface="方正书宋_GBK"/>
                    <a:cs typeface="Times New Roman" panose="02020603050405020304" pitchFamily="18" charset="0"/>
                  </a:rPr>
                  <a:t>。</a:t>
                </a:r>
                <a:endParaRPr lang="zh-CN" altLang="en-US" sz="1600" dirty="0">
                  <a:solidFill>
                    <a:srgbClr val="FF0000"/>
                  </a:solidFill>
                </a:endParaRPr>
              </a:p>
            </p:txBody>
          </p:sp>
        </mc:Choice>
        <mc:Fallback>
          <p:sp>
            <p:nvSpPr>
              <p:cNvPr id="31" name="矩形 30"/>
              <p:cNvSpPr>
                <a:spLocks noRot="1" noChangeAspect="1" noMove="1" noResize="1" noEditPoints="1" noAdjustHandles="1" noChangeArrowheads="1" noChangeShapeType="1" noTextEdit="1"/>
              </p:cNvSpPr>
              <p:nvPr/>
            </p:nvSpPr>
            <p:spPr>
              <a:xfrm>
                <a:off x="2597165" y="5664378"/>
                <a:ext cx="3756028" cy="453586"/>
              </a:xfrm>
              <a:prstGeom prst="rect">
                <a:avLst/>
              </a:prstGeom>
              <a:blipFill rotWithShape="1">
                <a:blip r:embed="rId5"/>
                <a:stretch>
                  <a:fillRect t="-39" r="-13034"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2" name="矩形 31"/>
              <p:cNvSpPr/>
              <p:nvPr/>
            </p:nvSpPr>
            <p:spPr>
              <a:xfrm>
                <a:off x="657015" y="4908273"/>
                <a:ext cx="6668347" cy="64556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𝑚𝑎</m:t>
                      </m:r>
                      <m:r>
                        <a:rPr lang="zh-CN" altLang="en-US" sz="1600" i="0">
                          <a:latin typeface="Cambria Math" panose="02040503050406030204" pitchFamily="18" charset="0"/>
                        </a:rPr>
                        <m:t>=</m:t>
                      </m:r>
                      <m:r>
                        <a:rPr lang="zh-CN" altLang="en-US" sz="1600" i="1">
                          <a:latin typeface="Cambria Math" panose="02040503050406030204" pitchFamily="18" charset="0"/>
                        </a:rPr>
                        <m:t>𝜌</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f>
                        <m:fPr>
                          <m:ctrlPr>
                            <a:rPr lang="zh-CN" altLang="en-US" sz="1600" i="1">
                              <a:latin typeface="Cambria Math" panose="02040503050406030204"/>
                            </a:rPr>
                          </m:ctrlPr>
                        </m:fPr>
                        <m:num>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𝑢</m:t>
                          </m:r>
                        </m:num>
                        <m:den>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den>
                      </m:f>
                      <m:r>
                        <a:rPr lang="zh-CN" altLang="en-US" sz="1600" i="0">
                          <a:latin typeface="Cambria Math" panose="02040503050406030204" pitchFamily="18" charset="0"/>
                        </a:rPr>
                        <m:t>=</m:t>
                      </m:r>
                      <m:r>
                        <a:rPr lang="zh-CN" altLang="en-US" sz="1600" i="1">
                          <a:latin typeface="Cambria Math" panose="02040503050406030204" pitchFamily="18" charset="0"/>
                        </a:rPr>
                        <m:t>𝜌</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d>
                        <m:dPr>
                          <m:ctrlPr>
                            <a:rPr lang="zh-CN" altLang="en-US" sz="1600" i="1">
                              <a:latin typeface="Cambria Math" panose="02040503050406030204"/>
                            </a:rPr>
                          </m:ctrlPr>
                        </m:dPr>
                        <m:e>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f>
                            <m:fPr>
                              <m:ctrlPr>
                                <a:rPr lang="zh-CN" altLang="en-US" sz="1600" i="1">
                                  <a:latin typeface="Cambria Math" panose="02040503050406030204"/>
                                </a:rPr>
                              </m:ctrlPr>
                            </m:fPr>
                            <m:num>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num>
                            <m:den>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den>
                          </m:f>
                          <m:r>
                            <a:rPr lang="zh-CN" altLang="en-US" sz="1600" i="0">
                              <a:latin typeface="Cambria Math" panose="02040503050406030204" pitchFamily="18" charset="0"/>
                            </a:rPr>
                            <m:t>+</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𝑡</m:t>
                              </m:r>
                            </m:den>
                          </m:f>
                        </m:e>
                      </m:d>
                      <m:r>
                        <a:rPr lang="zh-CN" altLang="en-US" sz="1600" i="0">
                          <a:latin typeface="Cambria Math" panose="02040503050406030204" pitchFamily="18" charset="0"/>
                        </a:rPr>
                        <m:t>=</m:t>
                      </m:r>
                      <m:r>
                        <a:rPr lang="zh-CN" altLang="en-US" sz="1600" i="1">
                          <a:latin typeface="Cambria Math" panose="02040503050406030204" pitchFamily="18" charset="0"/>
                        </a:rPr>
                        <m:t>𝜌</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d>
                        <m:dPr>
                          <m:ctrlPr>
                            <a:rPr lang="zh-CN" altLang="en-US" sz="1600" i="1">
                              <a:latin typeface="Cambria Math" panose="02040503050406030204"/>
                            </a:rPr>
                          </m:ctrlPr>
                        </m:dPr>
                        <m:e>
                          <m:r>
                            <a:rPr lang="zh-CN" altLang="en-US" sz="1600" i="1">
                              <a:latin typeface="Cambria Math" panose="02040503050406030204" pitchFamily="18" charset="0"/>
                            </a:rPr>
                            <m:t>𝑢</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r>
                            <a:rPr lang="zh-CN" altLang="en-US" sz="1600" i="0">
                              <a:latin typeface="Cambria Math" panose="02040503050406030204" pitchFamily="18" charset="0"/>
                            </a:rPr>
                            <m:t>+</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𝑡</m:t>
                              </m:r>
                            </m:den>
                          </m:f>
                        </m:e>
                      </m:d>
                    </m:oMath>
                  </m:oMathPara>
                </a14:m>
                <a:endParaRPr lang="zh-CN" altLang="en-US" sz="1600" dirty="0"/>
              </a:p>
            </p:txBody>
          </p:sp>
        </mc:Choice>
        <mc:Fallback>
          <p:sp>
            <p:nvSpPr>
              <p:cNvPr id="32" name="矩形 31"/>
              <p:cNvSpPr>
                <a:spLocks noRot="1" noChangeAspect="1" noMove="1" noResize="1" noEditPoints="1" noAdjustHandles="1" noChangeArrowheads="1" noChangeShapeType="1" noTextEdit="1"/>
              </p:cNvSpPr>
              <p:nvPr/>
            </p:nvSpPr>
            <p:spPr>
              <a:xfrm>
                <a:off x="657015" y="4908273"/>
                <a:ext cx="6668347" cy="645561"/>
              </a:xfrm>
              <a:prstGeom prst="rect">
                <a:avLst/>
              </a:prstGeom>
              <a:blipFill rotWithShape="1">
                <a:blip r:embed="rId6"/>
                <a:stretch>
                  <a:fillRect l="-6" t="-55" b="19"/>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15" name="矩形 14"/>
          <p:cNvSpPr>
            <a:spLocks noChangeArrowheads="1"/>
          </p:cNvSpPr>
          <p:nvPr/>
        </p:nvSpPr>
        <p:spPr bwMode="auto">
          <a:xfrm>
            <a:off x="468313" y="893763"/>
            <a:ext cx="8374062"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正确而合理地选用和维护液压液，</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对于液压系统达到设计要求、保障工作能力、满足环境条件、延长使用寿命、提高运行可靠性、防止事故发生等方面都有重要影响。</a:t>
            </a:r>
            <a:endParaRPr lang="zh-CN" altLang="en-US" sz="2000">
              <a:latin typeface="Times New Roman" panose="02020603050405020304" pitchFamily="18" charset="0"/>
              <a:ea typeface="黑体" panose="02010609060101010101" pitchFamily="49" charset="-122"/>
            </a:endParaRPr>
          </a:p>
        </p:txBody>
      </p:sp>
      <p:graphicFrame>
        <p:nvGraphicFramePr>
          <p:cNvPr id="17" name="表格 16"/>
          <p:cNvGraphicFramePr>
            <a:graphicFrameLocks noGrp="1"/>
          </p:cNvGraphicFramePr>
          <p:nvPr/>
        </p:nvGraphicFramePr>
        <p:xfrm>
          <a:off x="3092450" y="2717800"/>
          <a:ext cx="5610225" cy="3967260"/>
        </p:xfrm>
        <a:graphic>
          <a:graphicData uri="http://schemas.openxmlformats.org/drawingml/2006/table">
            <a:tbl>
              <a:tblPr firstRow="1" firstCol="1" bandRow="1">
                <a:tableStyleId>{5C22544A-7EE6-4342-B048-85BDC9FD1C3A}</a:tableStyleId>
              </a:tblPr>
              <a:tblGrid>
                <a:gridCol w="1353610"/>
                <a:gridCol w="4256615"/>
              </a:tblGrid>
              <a:tr h="448851">
                <a:tc>
                  <a:txBody>
                    <a:bodyPr/>
                    <a:lstStyle/>
                    <a:p>
                      <a:pPr algn="ctr">
                        <a:lnSpc>
                          <a:spcPts val="1065"/>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考 虑 方 面</a:t>
                      </a:r>
                      <a:endParaRPr lang="zh-CN" sz="3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65"/>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内　　容</a:t>
                      </a:r>
                      <a:endParaRPr lang="zh-CN" sz="3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712369">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系统工作环境</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要否阻燃</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闪点、燃点</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抑制噪声的能力</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空气溶解度、消泡性</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废液再生处理及环保要求</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853343">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系统工作条件</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压力范围</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润滑性、承载能力</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温度范围</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粘度、粘</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温特性、剪切损失、热稳定性、挥发度、低温流动性</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转速</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气蚀、对支承面浸润能力</a:t>
                      </a:r>
                      <a:r>
                        <a:rPr lang="en-US" sz="1400" dirty="0">
                          <a:effectLst/>
                          <a:latin typeface="Times New Roman" panose="02020603050405020304" pitchFamily="18" charset="0"/>
                          <a:ea typeface="黑体" panose="02010609060101010101" pitchFamily="49" charset="-122"/>
                        </a:rPr>
                        <a:t>)</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1307385">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液压液的品质</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物理化学指标</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对金属和密封件等的相容性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过滤性能、吸气情况、去垢能力</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锈蚀性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抗氧化稳定性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剪切稳定性</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645215">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经济性</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价格及使用寿命</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货源情况</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维护、更换的难易程度</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bl>
          </a:graphicData>
        </a:graphic>
      </p:graphicFrame>
      <p:sp>
        <p:nvSpPr>
          <p:cNvPr id="18" name="矩形 17"/>
          <p:cNvSpPr>
            <a:spLocks noChangeArrowheads="1"/>
          </p:cNvSpPr>
          <p:nvPr/>
        </p:nvSpPr>
        <p:spPr bwMode="auto">
          <a:xfrm>
            <a:off x="468313" y="3273425"/>
            <a:ext cx="24336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最重要的因素</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液压液的粘度</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endParaRPr>
          </a:p>
        </p:txBody>
      </p:sp>
      <p:sp>
        <p:nvSpPr>
          <p:cNvPr id="72729" name="文本框 19"/>
          <p:cNvSpPr txBox="1">
            <a:spLocks noChangeArrowheads="1"/>
          </p:cNvSpPr>
          <p:nvPr/>
        </p:nvSpPr>
        <p:spPr bwMode="auto">
          <a:xfrm>
            <a:off x="268288" y="2797175"/>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 name="矩形 6"/>
          <p:cNvSpPr>
            <a:spLocks noChangeArrowheads="1"/>
          </p:cNvSpPr>
          <p:nvPr/>
        </p:nvSpPr>
        <p:spPr bwMode="auto">
          <a:xfrm>
            <a:off x="481013" y="4638675"/>
            <a:ext cx="254952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zh-CN"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一般根据液压泵的要求来确定液压液的粘度</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95536" y="696767"/>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2" name="文本框 21"/>
          <p:cNvSpPr txBox="1">
            <a:spLocks noChangeArrowheads="1"/>
          </p:cNvSpPr>
          <p:nvPr/>
        </p:nvSpPr>
        <p:spPr bwMode="auto">
          <a:xfrm>
            <a:off x="251520" y="1281542"/>
            <a:ext cx="34924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（一）理想液体的运动微分方程</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3" name="3T12.EPS" descr="id:2147503214;FounderCES"/>
          <p:cNvPicPr/>
          <p:nvPr/>
        </p:nvPicPr>
        <p:blipFill>
          <a:blip r:embed="rId1"/>
          <a:stretch>
            <a:fillRect/>
          </a:stretch>
        </p:blipFill>
        <p:spPr>
          <a:xfrm>
            <a:off x="5724111" y="1621844"/>
            <a:ext cx="2880320" cy="2425611"/>
          </a:xfrm>
          <a:prstGeom prst="rect">
            <a:avLst/>
          </a:prstGeom>
        </p:spPr>
      </p:pic>
      <p:sp>
        <p:nvSpPr>
          <p:cNvPr id="15" name="矩形 14"/>
          <p:cNvSpPr/>
          <p:nvPr/>
        </p:nvSpPr>
        <p:spPr>
          <a:xfrm>
            <a:off x="543038" y="1805467"/>
            <a:ext cx="2031325"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根据牛顿第二定律</a:t>
            </a:r>
            <a:endParaRPr lang="zh-CN" altLang="en-US" dirty="0">
              <a:latin typeface="Times New Roman" panose="02020603050405020304" pitchFamily="18" charset="0"/>
              <a:ea typeface="黑体" panose="02010609060101010101" pitchFamily="49" charset="-122"/>
            </a:endParaRPr>
          </a:p>
        </p:txBody>
      </p:sp>
      <p:sp>
        <p:nvSpPr>
          <p:cNvPr id="16" name="矩形 15"/>
          <p:cNvSpPr/>
          <p:nvPr/>
        </p:nvSpPr>
        <p:spPr>
          <a:xfrm>
            <a:off x="395536" y="5141082"/>
            <a:ext cx="6912768" cy="870751"/>
          </a:xfrm>
          <a:prstGeom prst="rect">
            <a:avLst/>
          </a:prstGeom>
        </p:spPr>
        <p:txBody>
          <a:bodyPr wrap="square">
            <a:spAutoFit/>
          </a:bodyPr>
          <a:lstStyle/>
          <a:p>
            <a:pPr algn="ctr">
              <a:lnSpc>
                <a:spcPct val="150000"/>
              </a:lnSpc>
            </a:pP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理想液体的运动微分方程</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液流的欧拉方程。</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它表示了单位质量液体的力平衡方程。</a:t>
            </a:r>
            <a:endParaRPr lang="zh-CN" altLang="en-US" b="1"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7" name="矩形 16"/>
              <p:cNvSpPr/>
              <p:nvPr/>
            </p:nvSpPr>
            <p:spPr>
              <a:xfrm>
                <a:off x="578480" y="2382578"/>
                <a:ext cx="4947796" cy="71468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𝑝</m:t>
                          </m:r>
                        </m:num>
                        <m:den>
                          <m:r>
                            <m:rPr>
                              <m:nor/>
                            </m:rPr>
                            <a:rPr lang="zh-CN" altLang="en-US" i="1">
                              <a:latin typeface="Cambria Math" panose="02040503050406030204" pitchFamily="18" charset="0"/>
                            </a:rPr>
                            <m:t>∂</m:t>
                          </m:r>
                          <m:r>
                            <a:rPr lang="zh-CN" altLang="en-US" i="1">
                              <a:latin typeface="Cambria Math" panose="02040503050406030204" pitchFamily="18" charset="0"/>
                            </a:rPr>
                            <m:t>𝑠</m:t>
                          </m:r>
                        </m:den>
                      </m:f>
                      <m:r>
                        <m:rPr>
                          <m:sty m:val="p"/>
                        </m:rPr>
                        <a:rPr lang="zh-CN" altLang="en-US" i="0">
                          <a:latin typeface="Cambria Math" panose="02040503050406030204" pitchFamily="18" charset="0"/>
                        </a:rPr>
                        <m:t>d</m:t>
                      </m:r>
                      <m:r>
                        <a:rPr lang="zh-CN" altLang="en-US" i="1">
                          <a:latin typeface="Cambria Math" panose="02040503050406030204" pitchFamily="18" charset="0"/>
                        </a:rPr>
                        <m:t>𝑠</m:t>
                      </m:r>
                      <m:r>
                        <m:rPr>
                          <m:sty m:val="p"/>
                        </m:rPr>
                        <a:rPr lang="zh-CN" altLang="en-US" i="0">
                          <a:latin typeface="Cambria Math" panose="02040503050406030204" pitchFamily="18" charset="0"/>
                        </a:rPr>
                        <m:t>d</m:t>
                      </m:r>
                      <m:r>
                        <a:rPr lang="zh-CN" altLang="en-US" i="1">
                          <a:latin typeface="Cambria Math" panose="02040503050406030204" pitchFamily="18" charset="0"/>
                        </a:rPr>
                        <m:t>𝐴</m:t>
                      </m:r>
                      <m:r>
                        <m:rPr>
                          <m:nor/>
                        </m:rPr>
                        <a:rPr lang="zh-CN" altLang="en-US" i="1">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𝑔</m:t>
                      </m:r>
                      <m:r>
                        <m:rPr>
                          <m:sty m:val="p"/>
                        </m:rPr>
                        <a:rPr lang="zh-CN" altLang="en-US" i="0">
                          <a:latin typeface="Cambria Math" panose="02040503050406030204" pitchFamily="18" charset="0"/>
                        </a:rPr>
                        <m:t>d</m:t>
                      </m:r>
                      <m:r>
                        <a:rPr lang="zh-CN" altLang="en-US" i="1">
                          <a:latin typeface="Cambria Math" panose="02040503050406030204" pitchFamily="18" charset="0"/>
                        </a:rPr>
                        <m:t>𝑠</m:t>
                      </m:r>
                      <m:r>
                        <m:rPr>
                          <m:sty m:val="p"/>
                        </m:rPr>
                        <a:rPr lang="zh-CN" altLang="en-US" i="0">
                          <a:latin typeface="Cambria Math" panose="02040503050406030204" pitchFamily="18" charset="0"/>
                        </a:rPr>
                        <m:t>d</m:t>
                      </m:r>
                      <m:r>
                        <a:rPr lang="zh-CN" altLang="en-US" i="1">
                          <a:latin typeface="Cambria Math" panose="02040503050406030204" pitchFamily="18" charset="0"/>
                        </a:rPr>
                        <m:t>𝐴</m:t>
                      </m:r>
                      <m:r>
                        <m:rPr>
                          <m:sty m:val="p"/>
                        </m:rPr>
                        <a:rPr lang="zh-CN" altLang="en-US" i="0">
                          <a:latin typeface="Cambria Math" panose="02040503050406030204" pitchFamily="18" charset="0"/>
                        </a:rPr>
                        <m:t>cos</m:t>
                      </m:r>
                      <m:r>
                        <a:rPr lang="zh-CN" altLang="en-US" i="1">
                          <a:latin typeface="Cambria Math" panose="02040503050406030204" pitchFamily="18" charset="0"/>
                        </a:rPr>
                        <m:t>𝜃</m:t>
                      </m:r>
                      <m:r>
                        <a:rPr lang="zh-CN" altLang="en-US" i="0">
                          <a:latin typeface="Cambria Math" panose="02040503050406030204" pitchFamily="18" charset="0"/>
                        </a:rPr>
                        <m:t>=</m:t>
                      </m:r>
                      <m:r>
                        <a:rPr lang="zh-CN" altLang="en-US" i="1">
                          <a:latin typeface="Cambria Math" panose="02040503050406030204" pitchFamily="18" charset="0"/>
                        </a:rPr>
                        <m:t>𝜌</m:t>
                      </m:r>
                      <m:r>
                        <m:rPr>
                          <m:sty m:val="p"/>
                        </m:rPr>
                        <a:rPr lang="zh-CN" altLang="en-US" i="0">
                          <a:latin typeface="Cambria Math" panose="02040503050406030204" pitchFamily="18" charset="0"/>
                        </a:rPr>
                        <m:t>d</m:t>
                      </m:r>
                      <m:r>
                        <a:rPr lang="zh-CN" altLang="en-US" i="1">
                          <a:latin typeface="Cambria Math" panose="02040503050406030204" pitchFamily="18" charset="0"/>
                        </a:rPr>
                        <m:t>𝑠</m:t>
                      </m:r>
                      <m:r>
                        <m:rPr>
                          <m:sty m:val="p"/>
                        </m:rPr>
                        <a:rPr lang="zh-CN" altLang="en-US" i="0">
                          <a:latin typeface="Cambria Math" panose="02040503050406030204" pitchFamily="18" charset="0"/>
                        </a:rPr>
                        <m:t>d</m:t>
                      </m:r>
                      <m:r>
                        <a:rPr lang="zh-CN" altLang="en-US" i="1">
                          <a:latin typeface="Cambria Math" panose="02040503050406030204" pitchFamily="18" charset="0"/>
                        </a:rPr>
                        <m:t>𝐴</m:t>
                      </m:r>
                      <m:d>
                        <m:dPr>
                          <m:ctrlPr>
                            <a:rPr lang="zh-CN" altLang="en-US" i="1">
                              <a:latin typeface="Cambria Math" panose="02040503050406030204"/>
                            </a:rPr>
                          </m:ctrlPr>
                        </m:dPr>
                        <m:e>
                          <m:r>
                            <a:rPr lang="zh-CN" altLang="en-US" i="1">
                              <a:latin typeface="Cambria Math" panose="02040503050406030204" pitchFamily="18" charset="0"/>
                            </a:rPr>
                            <m:t>𝑢</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𝑢</m:t>
                              </m:r>
                            </m:num>
                            <m:den>
                              <m:r>
                                <m:rPr>
                                  <m:nor/>
                                </m:rPr>
                                <a:rPr lang="zh-CN" altLang="en-US" i="1">
                                  <a:latin typeface="Cambria Math" panose="02040503050406030204" pitchFamily="18" charset="0"/>
                                </a:rPr>
                                <m:t>∂</m:t>
                              </m:r>
                              <m:r>
                                <a:rPr lang="zh-CN" altLang="en-US" i="1">
                                  <a:latin typeface="Cambria Math" panose="02040503050406030204" pitchFamily="18" charset="0"/>
                                </a:rPr>
                                <m:t>𝑠</m:t>
                              </m:r>
                            </m:den>
                          </m:f>
                          <m:r>
                            <a:rPr lang="zh-CN" altLang="en-US" i="0">
                              <a:latin typeface="Cambria Math" panose="02040503050406030204" pitchFamily="18" charset="0"/>
                            </a:rPr>
                            <m:t>+</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𝑢</m:t>
                              </m:r>
                            </m:num>
                            <m:den>
                              <m:r>
                                <m:rPr>
                                  <m:nor/>
                                </m:rPr>
                                <a:rPr lang="zh-CN" altLang="en-US" i="1">
                                  <a:latin typeface="Cambria Math" panose="02040503050406030204" pitchFamily="18" charset="0"/>
                                </a:rPr>
                                <m:t>∂</m:t>
                              </m:r>
                              <m:r>
                                <a:rPr lang="zh-CN" altLang="en-US" i="1">
                                  <a:latin typeface="Cambria Math" panose="02040503050406030204" pitchFamily="18" charset="0"/>
                                </a:rPr>
                                <m:t>𝑡</m:t>
                              </m:r>
                            </m:den>
                          </m:f>
                        </m:e>
                      </m:d>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578480" y="2382578"/>
                <a:ext cx="4947796" cy="714683"/>
              </a:xfrm>
              <a:prstGeom prst="rect">
                <a:avLst/>
              </a:prstGeom>
              <a:blipFill rotWithShape="1">
                <a:blip r:embed="rId2"/>
                <a:stretch>
                  <a:fillRect l="-13" t="-8" r="10"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151174" y="3263845"/>
                <a:ext cx="3729419" cy="556884"/>
              </a:xfrm>
              <a:prstGeom prst="rect">
                <a:avLst/>
              </a:prstGeom>
            </p:spPr>
            <p:txBody>
              <a:bodyPr wrap="none">
                <a:spAutoFit/>
              </a:bodyPr>
              <a:lstStyle/>
              <a:p>
                <a:r>
                  <a:rPr lang="zh-CN" altLang="zh-CN" dirty="0">
                    <a:solidFill>
                      <a:srgbClr val="000000"/>
                    </a:solidFill>
                    <a:ea typeface="黑体" panose="02010609060101010101" pitchFamily="49" charset="-122"/>
                    <a:cs typeface="Times New Roman" panose="02020603050405020304" pitchFamily="18" charset="0"/>
                  </a:rPr>
                  <a:t>由于</a:t>
                </a:r>
                <a:r>
                  <a:rPr lang="en-US" altLang="zh-CN" dirty="0" err="1">
                    <a:solidFill>
                      <a:srgbClr val="000000"/>
                    </a:solidFill>
                    <a:effectLst/>
                    <a:ea typeface="黑体" panose="02010609060101010101" pitchFamily="49" charset="-122"/>
                    <a:cs typeface="Times New Roman" panose="02020603050405020304" pitchFamily="18" charset="0"/>
                  </a:rPr>
                  <a:t>cos</a:t>
                </a:r>
                <a:r>
                  <a:rPr lang="en-US" altLang="zh-CN" i="1" dirty="0" err="1">
                    <a:solidFill>
                      <a:srgbClr val="000000"/>
                    </a:solidFill>
                    <a:effectLst/>
                    <a:ea typeface="黑体" panose="02010609060101010101" pitchFamily="49" charset="-122"/>
                    <a:cs typeface="Times New Roman" panose="02020603050405020304" pitchFamily="18" charset="0"/>
                  </a:rPr>
                  <a:t>θ</a:t>
                </a:r>
                <a:r>
                  <a:rPr lang="en-US" altLang="zh-CN" i="1" dirty="0">
                    <a:solidFill>
                      <a:srgbClr val="000000"/>
                    </a:solidFill>
                    <a:effectLst/>
                    <a:ea typeface="黑体" panose="02010609060101010101" pitchFamily="49" charset="-122"/>
                    <a:cs typeface="Times New Roman" panose="02020603050405020304" pitchFamily="18" charset="0"/>
                  </a:rPr>
                  <a:t>=</a:t>
                </a:r>
                <a14:m>
                  <m:oMath xmlns:m="http://schemas.openxmlformats.org/officeDocument/2006/math">
                    <m:f>
                      <m:fPr>
                        <m:ctrlPr>
                          <a:rPr lang="zh-CN" altLang="zh-CN" i="1">
                            <a:effectLst/>
                            <a:latin typeface="Cambria Math" panose="02040503050406030204"/>
                            <a:ea typeface="Cambria Math" panose="02040503050406030204" pitchFamily="18" charset="0"/>
                            <a:cs typeface="Times New Roman" panose="02020603050405020304" pitchFamily="18" charset="0"/>
                          </a:rPr>
                        </m:ctrlPr>
                      </m:fPr>
                      <m:num>
                        <m:r>
                          <m:rPr>
                            <m:nor/>
                          </m:rPr>
                          <a:rPr lang="zh-CN" altLang="zh-CN">
                            <a:solidFill>
                              <a:srgbClr val="000000"/>
                            </a:solidFill>
                            <a:effectLst/>
                            <a:latin typeface="Cambria Math" panose="02040503050406030204" pitchFamily="18" charset="0"/>
                            <a:ea typeface="微软雅黑" panose="020B0503020204020204" charset="-122"/>
                            <a:cs typeface="微软雅黑" panose="020B0503020204020204" charset="-122"/>
                          </a:rPr>
                          <m:t>∂</m:t>
                        </m:r>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𝑧</m:t>
                        </m:r>
                      </m:num>
                      <m:den>
                        <m:r>
                          <m:rPr>
                            <m:nor/>
                          </m:rPr>
                          <a:rPr lang="zh-CN" altLang="zh-CN">
                            <a:solidFill>
                              <a:srgbClr val="000000"/>
                            </a:solidFill>
                            <a:effectLst/>
                            <a:latin typeface="Cambria Math" panose="02040503050406030204" pitchFamily="18" charset="0"/>
                            <a:ea typeface="微软雅黑" panose="020B0503020204020204" charset="-122"/>
                            <a:cs typeface="微软雅黑" panose="020B0503020204020204" charset="-122"/>
                          </a:rPr>
                          <m:t>∂</m:t>
                        </m:r>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𝑠</m:t>
                        </m:r>
                      </m:den>
                    </m:f>
                  </m:oMath>
                </a14:m>
                <a:r>
                  <a:rPr lang="en-US" altLang="zh-CN" dirty="0">
                    <a:solidFill>
                      <a:srgbClr val="000000"/>
                    </a:solidFill>
                    <a:effectLst/>
                    <a:latin typeface="黑体" panose="02010609060101010101" pitchFamily="49" charset="-122"/>
                    <a:cs typeface="Times New Roman" panose="02020603050405020304" pitchFamily="18" charset="0"/>
                  </a:rPr>
                  <a:t>,</a:t>
                </a:r>
                <a:r>
                  <a:rPr lang="zh-CN" altLang="zh-CN" dirty="0">
                    <a:solidFill>
                      <a:srgbClr val="000000"/>
                    </a:solidFill>
                    <a:effectLst/>
                    <a:ea typeface="黑体" panose="02010609060101010101" pitchFamily="49" charset="-122"/>
                    <a:cs typeface="Times New Roman" panose="02020603050405020304" pitchFamily="18" charset="0"/>
                  </a:rPr>
                  <a:t>代入上式</a:t>
                </a:r>
                <a:r>
                  <a:rPr lang="en-US" altLang="zh-CN" dirty="0">
                    <a:solidFill>
                      <a:srgbClr val="000000"/>
                    </a:solidFill>
                    <a:effectLst/>
                    <a:ea typeface="黑体" panose="02010609060101010101" pitchFamily="49" charset="-122"/>
                    <a:cs typeface="Times New Roman" panose="02020603050405020304" pitchFamily="18" charset="0"/>
                  </a:rPr>
                  <a:t>,</a:t>
                </a:r>
                <a:r>
                  <a:rPr lang="zh-CN" altLang="zh-CN" dirty="0">
                    <a:solidFill>
                      <a:srgbClr val="000000"/>
                    </a:solidFill>
                    <a:effectLst/>
                    <a:ea typeface="黑体" panose="02010609060101010101" pitchFamily="49" charset="-122"/>
                    <a:cs typeface="Times New Roman" panose="02020603050405020304" pitchFamily="18" charset="0"/>
                  </a:rPr>
                  <a:t>整理后可得</a:t>
                </a:r>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1151174" y="3263845"/>
                <a:ext cx="3729419" cy="556884"/>
              </a:xfrm>
              <a:prstGeom prst="rect">
                <a:avLst/>
              </a:prstGeom>
              <a:blipFill rotWithShape="1">
                <a:blip r:embed="rId3"/>
                <a:stretch>
                  <a:fillRect l="-15" t="-104" r="17" b="10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1540245" y="4067029"/>
                <a:ext cx="2684388" cy="6719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1</m:t>
                          </m:r>
                        </m:num>
                        <m:den>
                          <m:r>
                            <a:rPr lang="zh-CN" altLang="en-US" i="1">
                              <a:latin typeface="Cambria Math" panose="02040503050406030204" pitchFamily="18" charset="0"/>
                            </a:rPr>
                            <m:t>𝜌</m:t>
                          </m:r>
                        </m:den>
                      </m:f>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𝑝</m:t>
                          </m:r>
                        </m:num>
                        <m:den>
                          <m:r>
                            <m:rPr>
                              <m:nor/>
                            </m:rPr>
                            <a:rPr lang="zh-CN" altLang="en-US" i="1">
                              <a:latin typeface="Cambria Math" panose="02040503050406030204" pitchFamily="18" charset="0"/>
                            </a:rPr>
                            <m:t>∂</m:t>
                          </m:r>
                          <m:r>
                            <a:rPr lang="zh-CN" altLang="en-US" i="1">
                              <a:latin typeface="Cambria Math" panose="02040503050406030204" pitchFamily="18" charset="0"/>
                            </a:rPr>
                            <m:t>𝑠</m:t>
                          </m:r>
                        </m:den>
                      </m:f>
                      <m:r>
                        <m:rPr>
                          <m:nor/>
                        </m:rPr>
                        <a:rPr lang="zh-CN" altLang="en-US" i="1">
                          <a:latin typeface="Cambria Math" panose="02040503050406030204" pitchFamily="18" charset="0"/>
                        </a:rPr>
                        <m:t>−</m:t>
                      </m:r>
                      <m:r>
                        <a:rPr lang="zh-CN" altLang="en-US" i="1">
                          <a:latin typeface="Cambria Math" panose="02040503050406030204" pitchFamily="18" charset="0"/>
                        </a:rPr>
                        <m:t>𝑔</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𝑧</m:t>
                          </m:r>
                        </m:num>
                        <m:den>
                          <m:r>
                            <m:rPr>
                              <m:nor/>
                            </m:rPr>
                            <a:rPr lang="zh-CN" altLang="en-US" i="1">
                              <a:latin typeface="Cambria Math" panose="02040503050406030204" pitchFamily="18" charset="0"/>
                            </a:rPr>
                            <m:t>∂</m:t>
                          </m:r>
                          <m:r>
                            <a:rPr lang="zh-CN" altLang="en-US" i="1">
                              <a:latin typeface="Cambria Math" panose="02040503050406030204" pitchFamily="18" charset="0"/>
                            </a:rPr>
                            <m:t>𝑠</m:t>
                          </m:r>
                        </m:den>
                      </m:f>
                      <m:r>
                        <a:rPr lang="zh-CN" altLang="en-US" i="0">
                          <a:latin typeface="Cambria Math" panose="02040503050406030204" pitchFamily="18" charset="0"/>
                        </a:rPr>
                        <m:t>=</m:t>
                      </m:r>
                      <m:r>
                        <a:rPr lang="zh-CN" altLang="en-US" i="1">
                          <a:latin typeface="Cambria Math" panose="02040503050406030204" pitchFamily="18" charset="0"/>
                        </a:rPr>
                        <m:t>𝑢</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𝑢</m:t>
                          </m:r>
                        </m:num>
                        <m:den>
                          <m:r>
                            <m:rPr>
                              <m:nor/>
                            </m:rPr>
                            <a:rPr lang="zh-CN" altLang="en-US" i="1">
                              <a:latin typeface="Cambria Math" panose="02040503050406030204" pitchFamily="18" charset="0"/>
                            </a:rPr>
                            <m:t>∂</m:t>
                          </m:r>
                          <m:r>
                            <a:rPr lang="zh-CN" altLang="en-US" i="1">
                              <a:latin typeface="Cambria Math" panose="02040503050406030204" pitchFamily="18" charset="0"/>
                            </a:rPr>
                            <m:t>𝑠</m:t>
                          </m:r>
                        </m:den>
                      </m:f>
                      <m:r>
                        <a:rPr lang="zh-CN" altLang="en-US" i="0">
                          <a:latin typeface="Cambria Math" panose="02040503050406030204" pitchFamily="18" charset="0"/>
                        </a:rPr>
                        <m:t>+</m:t>
                      </m:r>
                      <m:f>
                        <m:fPr>
                          <m:ctrlPr>
                            <a:rPr lang="zh-CN" altLang="en-US" i="1">
                              <a:latin typeface="Cambria Math" panose="02040503050406030204"/>
                            </a:rPr>
                          </m:ctrlPr>
                        </m:fPr>
                        <m:num>
                          <m:r>
                            <m:rPr>
                              <m:nor/>
                            </m:rPr>
                            <a:rPr lang="zh-CN" altLang="en-US" i="1">
                              <a:latin typeface="Cambria Math" panose="02040503050406030204" pitchFamily="18" charset="0"/>
                            </a:rPr>
                            <m:t>∂</m:t>
                          </m:r>
                          <m:r>
                            <a:rPr lang="zh-CN" altLang="en-US" i="1">
                              <a:latin typeface="Cambria Math" panose="02040503050406030204" pitchFamily="18" charset="0"/>
                            </a:rPr>
                            <m:t>𝑢</m:t>
                          </m:r>
                        </m:num>
                        <m:den>
                          <m:r>
                            <m:rPr>
                              <m:nor/>
                            </m:rPr>
                            <a:rPr lang="zh-CN" altLang="en-US" i="1">
                              <a:latin typeface="Cambria Math" panose="02040503050406030204" pitchFamily="18" charset="0"/>
                            </a:rPr>
                            <m:t>∂</m:t>
                          </m:r>
                          <m:r>
                            <a:rPr lang="zh-CN" altLang="en-US" i="1">
                              <a:latin typeface="Cambria Math" panose="02040503050406030204" pitchFamily="18" charset="0"/>
                            </a:rPr>
                            <m:t>𝑡</m:t>
                          </m:r>
                        </m:den>
                      </m:f>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1540245" y="4067029"/>
                <a:ext cx="2684388" cy="671979"/>
              </a:xfrm>
              <a:prstGeom prst="rect">
                <a:avLst/>
              </a:prstGeom>
              <a:blipFill rotWithShape="1">
                <a:blip r:embed="rId4"/>
                <a:stretch>
                  <a:fillRect l="-14" t="-73" r="23"/>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95536" y="696767"/>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1" name="文本框 10"/>
          <p:cNvSpPr txBox="1">
            <a:spLocks noChangeArrowheads="1"/>
          </p:cNvSpPr>
          <p:nvPr/>
        </p:nvSpPr>
        <p:spPr bwMode="auto">
          <a:xfrm>
            <a:off x="293299" y="1348856"/>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（二）理想液体的能量方程</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3" name="矩形 12"/>
          <p:cNvSpPr/>
          <p:nvPr/>
        </p:nvSpPr>
        <p:spPr>
          <a:xfrm>
            <a:off x="502390" y="1912893"/>
            <a:ext cx="5869810" cy="584775"/>
          </a:xfrm>
          <a:prstGeom prst="rect">
            <a:avLst/>
          </a:prstGeom>
        </p:spPr>
        <p:txBody>
          <a:bodyPr wrap="squar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沿流线</a:t>
            </a:r>
            <a:r>
              <a:rPr lang="en-US" altLang="zh-CN" sz="1600" i="1" dirty="0">
                <a:solidFill>
                  <a:srgbClr val="000000"/>
                </a:solidFill>
                <a:latin typeface="Times New Roman" panose="02020603050405020304" pitchFamily="18" charset="0"/>
                <a:ea typeface="黑体" panose="02010609060101010101" pitchFamily="49" charset="-122"/>
              </a:rPr>
              <a:t>s</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从截面</a:t>
            </a:r>
            <a:r>
              <a:rPr lang="en-US" altLang="zh-CN" sz="1600" dirty="0">
                <a:solidFill>
                  <a:srgbClr val="000000"/>
                </a:solidFill>
                <a:latin typeface="Times New Roman" panose="02020603050405020304" pitchFamily="18" charset="0"/>
                <a:ea typeface="黑体" panose="02010609060101010101" pitchFamily="49" charset="-122"/>
              </a:rPr>
              <a:t>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积分到截面</a:t>
            </a:r>
            <a:r>
              <a:rPr lang="en-US" altLang="zh-CN" sz="1600" dirty="0">
                <a:solidFill>
                  <a:srgbClr val="000000"/>
                </a:solidFill>
                <a:latin typeface="Times New Roman" panose="02020603050405020304" pitchFamily="18" charset="0"/>
                <a:ea typeface="黑体" panose="02010609060101010101" pitchFamily="49" charset="-122"/>
              </a:rPr>
              <a:t>2</a:t>
            </a:r>
            <a:r>
              <a:rPr lang="zh-CN" altLang="en-US"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可得到微元体流动时的能量关系式</a:t>
            </a:r>
            <a:r>
              <a:rPr lang="zh-CN" altLang="en-US"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1600" dirty="0"/>
          </a:p>
        </p:txBody>
      </p:sp>
      <mc:AlternateContent xmlns:mc="http://schemas.openxmlformats.org/markup-compatibility/2006">
        <mc:Choice xmlns:a14="http://schemas.microsoft.com/office/drawing/2010/main" Requires="a14">
          <p:sp>
            <p:nvSpPr>
              <p:cNvPr id="20" name="矩形 19"/>
              <p:cNvSpPr/>
              <p:nvPr/>
            </p:nvSpPr>
            <p:spPr>
              <a:xfrm>
                <a:off x="-180528" y="2692373"/>
                <a:ext cx="6767945" cy="65325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nary>
                        <m:naryPr>
                          <m:grow m:val="on"/>
                          <m:limLoc m:val="subSup"/>
                          <m:ctrlPr>
                            <a:rPr lang="zh-CN" altLang="en-US" sz="1600" i="1">
                              <a:latin typeface="Cambria Math" panose="02040503050406030204"/>
                            </a:rPr>
                          </m:ctrlPr>
                        </m:naryPr>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e/>
                      </m:nary>
                      <m:d>
                        <m:dPr>
                          <m:ctrlPr>
                            <a:rPr lang="zh-CN" altLang="en-US" sz="1600" i="1">
                              <a:latin typeface="Cambria Math" panose="02040503050406030204"/>
                            </a:rPr>
                          </m:ctrlPr>
                        </m:dPr>
                        <m:e>
                          <m:r>
                            <m:rPr>
                              <m:nor/>
                            </m:rPr>
                            <a:rPr lang="zh-CN" altLang="en-US" sz="1600" i="1">
                              <a:latin typeface="Cambria Math" panose="02040503050406030204" pitchFamily="18" charset="0"/>
                            </a:rPr>
                            <m:t>−</m:t>
                          </m:r>
                          <m:f>
                            <m:fPr>
                              <m:ctrlPr>
                                <a:rPr lang="zh-CN" altLang="en-US" sz="1600" i="1">
                                  <a:latin typeface="Cambria Math" panose="02040503050406030204"/>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𝜌</m:t>
                              </m:r>
                            </m:den>
                          </m:f>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𝑝</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r>
                            <m:rPr>
                              <m:nor/>
                            </m:rPr>
                            <a:rPr lang="zh-CN" altLang="en-US" sz="1600" i="1">
                              <a:latin typeface="Cambria Math" panose="02040503050406030204" pitchFamily="18" charset="0"/>
                            </a:rPr>
                            <m:t>−</m:t>
                          </m:r>
                          <m:r>
                            <a:rPr lang="zh-CN" altLang="en-US" sz="1600" i="1">
                              <a:latin typeface="Cambria Math" panose="02040503050406030204" pitchFamily="18" charset="0"/>
                            </a:rPr>
                            <m:t>𝑔</m:t>
                          </m:r>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𝑧</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e>
                      </m:d>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r>
                        <a:rPr lang="zh-CN" altLang="en-US" sz="1600" i="0">
                          <a:latin typeface="Cambria Math" panose="02040503050406030204" pitchFamily="18" charset="0"/>
                        </a:rPr>
                        <m:t>=</m:t>
                      </m:r>
                      <m:nary>
                        <m:naryPr>
                          <m:grow m:val="on"/>
                          <m:limLoc m:val="subSup"/>
                          <m:ctrlPr>
                            <a:rPr lang="zh-CN" altLang="en-US" sz="1600" i="1">
                              <a:latin typeface="Cambria Math" panose="02040503050406030204"/>
                            </a:rPr>
                          </m:ctrlPr>
                        </m:naryPr>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e/>
                      </m:nary>
                      <m:f>
                        <m:fPr>
                          <m:ctrlPr>
                            <a:rPr lang="zh-CN" altLang="en-US" sz="1600" i="1">
                              <a:latin typeface="Cambria Math" panose="02040503050406030204"/>
                            </a:rPr>
                          </m:ctrlPr>
                        </m:fPr>
                        <m:num>
                          <m:r>
                            <m:rPr>
                              <m:nor/>
                            </m:rPr>
                            <a:rPr lang="zh-CN" altLang="en-US" sz="1600" i="1">
                              <a:latin typeface="Cambria Math" panose="02040503050406030204" pitchFamily="18" charset="0"/>
                            </a:rPr>
                            <m:t>∂</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𝑠</m:t>
                          </m:r>
                        </m:den>
                      </m:f>
                      <m:d>
                        <m:dPr>
                          <m:ctrlPr>
                            <a:rPr lang="zh-CN" altLang="en-US" sz="1600" i="1">
                              <a:latin typeface="Cambria Math" panose="02040503050406030204"/>
                            </a:rPr>
                          </m:ctrlPr>
                        </m:dPr>
                        <m:e>
                          <m:f>
                            <m:fPr>
                              <m:ctrlPr>
                                <a:rPr lang="zh-CN" altLang="en-US" sz="1600" i="1">
                                  <a:latin typeface="Cambria Math" panose="02040503050406030204"/>
                                </a:rPr>
                              </m:ctrlPr>
                            </m:fPr>
                            <m:num>
                              <m:sSup>
                                <m:sSupPr>
                                  <m:ctrlPr>
                                    <a:rPr lang="zh-CN" altLang="en-US" sz="1600" i="1">
                                      <a:latin typeface="Cambria Math" panose="02040503050406030204"/>
                                    </a:rPr>
                                  </m:ctrlPr>
                                </m:sSupPr>
                                <m:e>
                                  <m:r>
                                    <a:rPr lang="zh-CN" altLang="en-US" sz="1600" i="1">
                                      <a:latin typeface="Cambria Math" panose="02040503050406030204" pitchFamily="18" charset="0"/>
                                    </a:rPr>
                                    <m:t>𝑢</m:t>
                                  </m:r>
                                </m:e>
                                <m:sup>
                                  <m:r>
                                    <a:rPr lang="zh-CN" altLang="en-US" sz="1600" i="0">
                                      <a:latin typeface="Cambria Math" panose="02040503050406030204" pitchFamily="18" charset="0"/>
                                    </a:rPr>
                                    <m:t>2</m:t>
                                  </m:r>
                                </m:sup>
                              </m:sSup>
                            </m:num>
                            <m:den>
                              <m:r>
                                <a:rPr lang="zh-CN" altLang="en-US" sz="1600" i="0">
                                  <a:latin typeface="Cambria Math" panose="02040503050406030204" pitchFamily="18" charset="0"/>
                                </a:rPr>
                                <m:t>2</m:t>
                              </m:r>
                            </m:den>
                          </m:f>
                        </m:e>
                      </m:d>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r>
                        <a:rPr lang="zh-CN" altLang="en-US" sz="1600" i="0">
                          <a:latin typeface="Cambria Math" panose="02040503050406030204" pitchFamily="18" charset="0"/>
                        </a:rPr>
                        <m:t>+</m:t>
                      </m:r>
                      <m:nary>
                        <m:naryPr>
                          <m:grow m:val="on"/>
                          <m:limLoc m:val="subSup"/>
                          <m:ctrlPr>
                            <a:rPr lang="zh-CN" altLang="en-US" sz="1600" i="1">
                              <a:latin typeface="Cambria Math" panose="02040503050406030204"/>
                            </a:rPr>
                          </m:ctrlPr>
                        </m:naryPr>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e/>
                      </m:nary>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𝑡</m:t>
                          </m:r>
                        </m:den>
                      </m:f>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oMath>
                  </m:oMathPara>
                </a14:m>
                <a:endParaRPr lang="zh-CN" altLang="en-US" sz="1600" dirty="0"/>
              </a:p>
            </p:txBody>
          </p:sp>
        </mc:Choice>
        <mc:Fallback>
          <p:sp>
            <p:nvSpPr>
              <p:cNvPr id="20" name="矩形 19"/>
              <p:cNvSpPr>
                <a:spLocks noRot="1" noChangeAspect="1" noMove="1" noResize="1" noEditPoints="1" noAdjustHandles="1" noChangeArrowheads="1" noChangeShapeType="1" noTextEdit="1"/>
              </p:cNvSpPr>
              <p:nvPr/>
            </p:nvSpPr>
            <p:spPr>
              <a:xfrm>
                <a:off x="-180528" y="2692373"/>
                <a:ext cx="6767945" cy="653256"/>
              </a:xfrm>
              <a:prstGeom prst="rect">
                <a:avLst/>
              </a:prstGeom>
              <a:blipFill rotWithShape="1">
                <a:blip r:embed="rId1"/>
                <a:stretch>
                  <a:fillRect l="3" t="-93" r="8" b="69"/>
                </a:stretch>
              </a:blipFill>
            </p:spPr>
            <p:txBody>
              <a:bodyPr/>
              <a:lstStyle/>
              <a:p>
                <a:r>
                  <a:rPr lang="zh-CN" altLang="en-US">
                    <a:noFill/>
                  </a:rPr>
                  <a:t> </a:t>
                </a:r>
              </a:p>
            </p:txBody>
          </p:sp>
        </mc:Fallback>
      </mc:AlternateContent>
      <p:pic>
        <p:nvPicPr>
          <p:cNvPr id="21" name="3T12.EPS" descr="id:2147503214;FounderCES"/>
          <p:cNvPicPr/>
          <p:nvPr/>
        </p:nvPicPr>
        <p:blipFill>
          <a:blip r:embed="rId2"/>
          <a:stretch>
            <a:fillRect/>
          </a:stretch>
        </p:blipFill>
        <p:spPr>
          <a:xfrm>
            <a:off x="6230136" y="829623"/>
            <a:ext cx="2711181" cy="2014613"/>
          </a:xfrm>
          <a:prstGeom prst="rect">
            <a:avLst/>
          </a:prstGeom>
        </p:spPr>
      </p:pic>
      <mc:AlternateContent xmlns:mc="http://schemas.openxmlformats.org/markup-compatibility/2006">
        <mc:Choice xmlns:a14="http://schemas.microsoft.com/office/drawing/2010/main" Requires="a14">
          <p:sp>
            <p:nvSpPr>
              <p:cNvPr id="24" name="矩形 23"/>
              <p:cNvSpPr/>
              <p:nvPr/>
            </p:nvSpPr>
            <p:spPr>
              <a:xfrm>
                <a:off x="-261555" y="3674253"/>
                <a:ext cx="7017327" cy="645561"/>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1600" i="1" smtClean="0">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1</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r>
                        <a:rPr lang="zh-CN" altLang="en-US" sz="1600" i="0">
                          <a:latin typeface="Cambria Math" panose="02040503050406030204" pitchFamily="18" charset="0"/>
                        </a:rPr>
                        <m:t>=</m:t>
                      </m:r>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2</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r>
                        <a:rPr lang="zh-CN" altLang="en-US" sz="1600" i="0">
                          <a:latin typeface="Cambria Math" panose="02040503050406030204" pitchFamily="18" charset="0"/>
                        </a:rPr>
                        <m:t>+</m:t>
                      </m:r>
                      <m:f>
                        <m:fPr>
                          <m:ctrlPr>
                            <a:rPr lang="zh-CN" altLang="en-US" sz="1600" i="1">
                              <a:latin typeface="Cambria Math" panose="02040503050406030204"/>
                            </a:rPr>
                          </m:ctrlPr>
                        </m:fPr>
                        <m:num>
                          <m:r>
                            <a:rPr lang="zh-CN" altLang="en-US" sz="1600" i="0">
                              <a:latin typeface="Cambria Math" panose="02040503050406030204" pitchFamily="18" charset="0"/>
                            </a:rPr>
                            <m:t>1</m:t>
                          </m:r>
                        </m:num>
                        <m:den>
                          <m:r>
                            <a:rPr lang="zh-CN" altLang="en-US" sz="1600" i="1">
                              <a:latin typeface="Cambria Math" panose="02040503050406030204" pitchFamily="18" charset="0"/>
                            </a:rPr>
                            <m:t>𝑔</m:t>
                          </m:r>
                        </m:den>
                      </m:f>
                      <m:nary>
                        <m:naryPr>
                          <m:grow m:val="on"/>
                          <m:limLoc m:val="subSup"/>
                          <m:ctrlPr>
                            <a:rPr lang="zh-CN" altLang="en-US" sz="1600" i="1">
                              <a:latin typeface="Cambria Math" panose="02040503050406030204"/>
                            </a:rPr>
                          </m:ctrlPr>
                        </m:naryPr>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e/>
                      </m:nary>
                      <m:f>
                        <m:fPr>
                          <m:ctrlPr>
                            <a:rPr lang="zh-CN" altLang="en-US" sz="1600" i="1">
                              <a:latin typeface="Cambria Math" panose="02040503050406030204"/>
                            </a:rPr>
                          </m:ctrlPr>
                        </m:fPr>
                        <m:num>
                          <m:r>
                            <m:rPr>
                              <m:nor/>
                            </m:rPr>
                            <a:rPr lang="zh-CN" altLang="en-US" sz="1600" i="1">
                              <a:latin typeface="Cambria Math" panose="02040503050406030204" pitchFamily="18" charset="0"/>
                            </a:rPr>
                            <m:t>∂</m:t>
                          </m:r>
                          <m:r>
                            <a:rPr lang="zh-CN" altLang="en-US" sz="1600" i="1">
                              <a:latin typeface="Cambria Math" panose="02040503050406030204" pitchFamily="18" charset="0"/>
                            </a:rPr>
                            <m:t>𝑢</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𝑡</m:t>
                          </m:r>
                        </m:den>
                      </m:f>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𝑠</m:t>
                      </m:r>
                    </m:oMath>
                  </m:oMathPara>
                </a14:m>
                <a:endParaRPr lang="zh-CN" altLang="en-US" sz="1600" dirty="0"/>
              </a:p>
            </p:txBody>
          </p:sp>
        </mc:Choice>
        <mc:Fallback>
          <p:sp>
            <p:nvSpPr>
              <p:cNvPr id="24" name="矩形 23"/>
              <p:cNvSpPr>
                <a:spLocks noRot="1" noChangeAspect="1" noMove="1" noResize="1" noEditPoints="1" noAdjustHandles="1" noChangeArrowheads="1" noChangeShapeType="1" noTextEdit="1"/>
              </p:cNvSpPr>
              <p:nvPr/>
            </p:nvSpPr>
            <p:spPr>
              <a:xfrm>
                <a:off x="-261555" y="3674253"/>
                <a:ext cx="7017327" cy="645561"/>
              </a:xfrm>
              <a:prstGeom prst="rect">
                <a:avLst/>
              </a:prstGeom>
              <a:blipFill rotWithShape="1">
                <a:blip r:embed="rId3"/>
                <a:stretch>
                  <a:fillRect l="8" t="-22" b="8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5" name="矩形 24"/>
              <p:cNvSpPr/>
              <p:nvPr/>
            </p:nvSpPr>
            <p:spPr>
              <a:xfrm>
                <a:off x="755576" y="4648438"/>
                <a:ext cx="2473113" cy="492058"/>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对于恒定流</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effectLst/>
                            <a:latin typeface="Cambria Math" panose="02040503050406030204"/>
                            <a:ea typeface="Cambria Math" panose="02040503050406030204" pitchFamily="18" charset="0"/>
                            <a:cs typeface="Times New Roman" panose="02020603050405020304" pitchFamily="18" charset="0"/>
                          </a:rPr>
                        </m:ctrlPr>
                      </m:fPr>
                      <m:num>
                        <m:r>
                          <m:rPr>
                            <m:nor/>
                          </m:rPr>
                          <a:rPr lang="en-US" altLang="zh-CN" sz="1600">
                            <a:solidFill>
                              <a:srgbClr val="000000"/>
                            </a:solidFill>
                            <a:effectLst/>
                            <a:latin typeface="Times New Roman" panose="02020603050405020304" pitchFamily="18" charset="0"/>
                            <a:ea typeface="微软雅黑" panose="020B0503020204020204" charset="-122"/>
                          </a:rPr>
                          <m:t>∂</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𝑢</m:t>
                        </m:r>
                      </m:num>
                      <m:den>
                        <m:r>
                          <m:rPr>
                            <m:nor/>
                          </m:rPr>
                          <a:rPr lang="en-US" altLang="zh-CN" sz="1600">
                            <a:solidFill>
                              <a:srgbClr val="000000"/>
                            </a:solidFill>
                            <a:effectLst/>
                            <a:latin typeface="Times New Roman" panose="02020603050405020304" pitchFamily="18" charset="0"/>
                            <a:ea typeface="微软雅黑" panose="020B0503020204020204" charset="-122"/>
                          </a:rPr>
                          <m:t>∂</m:t>
                        </m:r>
                        <m:r>
                          <a:rPr lang="en-US" altLang="zh-CN" sz="16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𝑡</m:t>
                        </m:r>
                      </m:den>
                    </m:f>
                  </m:oMath>
                </a14:m>
                <a:r>
                  <a:rPr lang="en-US" altLang="zh-CN" sz="1600" i="1" dirty="0">
                    <a:solidFill>
                      <a:srgbClr val="000000"/>
                    </a:solidFill>
                    <a:effectLst/>
                    <a:latin typeface="Times New Roman" panose="02020603050405020304" pitchFamily="18" charset="0"/>
                    <a:ea typeface="黑体" panose="02010609060101010101" pitchFamily="49" charset="-122"/>
                  </a:rPr>
                  <a:t>=</a:t>
                </a:r>
                <a:r>
                  <a:rPr lang="en-US" altLang="zh-CN" sz="1600" dirty="0">
                    <a:solidFill>
                      <a:srgbClr val="000000"/>
                    </a:solidFill>
                    <a:effectLst/>
                    <a:latin typeface="Times New Roman" panose="02020603050405020304" pitchFamily="18" charset="0"/>
                    <a:ea typeface="黑体" panose="02010609060101010101" pitchFamily="49" charset="-122"/>
                  </a:rPr>
                  <a:t>0</a:t>
                </a:r>
                <a:r>
                  <a:rPr lang="zh-CN" altLang="en-US" sz="1600" dirty="0">
                    <a:solidFill>
                      <a:srgbClr val="000000"/>
                    </a:solidFill>
                    <a:effectLst/>
                    <a:latin typeface="Times New Roman" panose="02020603050405020304" pitchFamily="18" charset="0"/>
                    <a:ea typeface="黑体" panose="02010609060101010101" pitchFamily="49" charset="-122"/>
                  </a:rPr>
                  <a:t>，</a:t>
                </a:r>
                <a:r>
                  <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故</a:t>
                </a:r>
                <a:r>
                  <a:rPr lang="zh-CN" altLang="en-US"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p>
            </p:txBody>
          </p:sp>
        </mc:Choice>
        <mc:Fallback>
          <p:sp>
            <p:nvSpPr>
              <p:cNvPr id="25" name="矩形 24"/>
              <p:cNvSpPr>
                <a:spLocks noRot="1" noChangeAspect="1" noMove="1" noResize="1" noEditPoints="1" noAdjustHandles="1" noChangeArrowheads="1" noChangeShapeType="1" noTextEdit="1"/>
              </p:cNvSpPr>
              <p:nvPr/>
            </p:nvSpPr>
            <p:spPr>
              <a:xfrm>
                <a:off x="755576" y="4648438"/>
                <a:ext cx="2473113" cy="492058"/>
              </a:xfrm>
              <a:prstGeom prst="rect">
                <a:avLst/>
              </a:prstGeom>
              <a:blipFill rotWithShape="1">
                <a:blip r:embed="rId4"/>
                <a:stretch>
                  <a:fillRect l="-23" t="-48" r="14"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3427007" y="4544347"/>
                <a:ext cx="2882328" cy="63350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z="1600" i="1" smtClean="0">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1</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r>
                        <a:rPr lang="en-US" altLang="zh-CN" sz="1600" b="0" i="0" smtClean="0">
                          <a:latin typeface="Cambria Math" panose="02040503050406030204" pitchFamily="18" charset="0"/>
                        </a:rPr>
                        <m:t> </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r>
                        <a:rPr lang="zh-CN" altLang="en-US" sz="1600" i="0">
                          <a:latin typeface="Cambria Math" panose="02040503050406030204" pitchFamily="18" charset="0"/>
                        </a:rPr>
                        <m:t>=</m:t>
                      </m:r>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2</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oMath>
                  </m:oMathPara>
                </a14:m>
                <a:endParaRPr lang="zh-CN" altLang="en-US" sz="1600" dirty="0"/>
              </a:p>
            </p:txBody>
          </p:sp>
        </mc:Choice>
        <mc:Fallback>
          <p:sp>
            <p:nvSpPr>
              <p:cNvPr id="26" name="矩形 25"/>
              <p:cNvSpPr>
                <a:spLocks noRot="1" noChangeAspect="1" noMove="1" noResize="1" noEditPoints="1" noAdjustHandles="1" noChangeArrowheads="1" noChangeShapeType="1" noTextEdit="1"/>
              </p:cNvSpPr>
              <p:nvPr/>
            </p:nvSpPr>
            <p:spPr>
              <a:xfrm>
                <a:off x="3427007" y="4544347"/>
                <a:ext cx="2882328" cy="633507"/>
              </a:xfrm>
              <a:prstGeom prst="rect">
                <a:avLst/>
              </a:prstGeom>
              <a:blipFill rotWithShape="1">
                <a:blip r:embed="rId5"/>
                <a:stretch>
                  <a:fillRect l="-19" t="-45" r="21" b="10"/>
                </a:stretch>
              </a:blipFill>
            </p:spPr>
            <p:txBody>
              <a:bodyPr/>
              <a:lstStyle/>
              <a:p>
                <a:r>
                  <a:rPr lang="zh-CN" altLang="en-US">
                    <a:noFill/>
                  </a:rPr>
                  <a:t> </a:t>
                </a:r>
              </a:p>
            </p:txBody>
          </p:sp>
        </mc:Fallback>
      </mc:AlternateContent>
      <p:sp>
        <p:nvSpPr>
          <p:cNvPr id="27" name="矩形 26"/>
          <p:cNvSpPr/>
          <p:nvPr/>
        </p:nvSpPr>
        <p:spPr>
          <a:xfrm>
            <a:off x="502390" y="5360385"/>
            <a:ext cx="7083337" cy="297517"/>
          </a:xfrm>
          <a:prstGeom prst="rect">
            <a:avLst/>
          </a:prstGeom>
        </p:spPr>
        <p:txBody>
          <a:bodyPr wrap="square">
            <a:spAutoFit/>
          </a:bodyPr>
          <a:lstStyle/>
          <a:p>
            <a:pPr>
              <a:lnSpc>
                <a:spcPts val="1575"/>
              </a:lnSpc>
              <a:spcAft>
                <a:spcPts val="0"/>
              </a:spcAft>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分别为理想液体微小流束作非恒定流动和恒定流动时的能量方程。</a:t>
            </a:r>
            <a:endParaRPr lang="zh-CN" altLang="zh-CN" sz="1600" b="1" dirty="0">
              <a:solidFill>
                <a:srgbClr val="FF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矩形 27"/>
              <p:cNvSpPr/>
              <p:nvPr/>
            </p:nvSpPr>
            <p:spPr>
              <a:xfrm>
                <a:off x="1547664" y="5877791"/>
                <a:ext cx="2227596" cy="69672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i="1" smtClean="0">
                              <a:latin typeface="Cambria Math" panose="02040503050406030204"/>
                            </a:rPr>
                          </m:ctrlPr>
                        </m:fPr>
                        <m:num>
                          <m:r>
                            <a:rPr lang="zh-CN" altLang="en-US" i="1">
                              <a:latin typeface="Cambria Math" panose="02040503050406030204" pitchFamily="18" charset="0"/>
                            </a:rPr>
                            <m:t>𝑝</m:t>
                          </m:r>
                        </m:num>
                        <m:den>
                          <m:r>
                            <a:rPr lang="zh-CN" altLang="en-US" i="1">
                              <a:latin typeface="Cambria Math" panose="02040503050406030204" pitchFamily="18" charset="0"/>
                            </a:rPr>
                            <m:t>𝜌</m:t>
                          </m:r>
                          <m:r>
                            <a:rPr lang="zh-CN" altLang="en-US" i="1">
                              <a:latin typeface="Cambria Math" panose="02040503050406030204" pitchFamily="18" charset="0"/>
                            </a:rPr>
                            <m:t>𝑔</m:t>
                          </m:r>
                        </m:den>
                      </m:f>
                      <m:r>
                        <a:rPr lang="zh-CN" altLang="en-US" i="0">
                          <a:latin typeface="Cambria Math" panose="02040503050406030204" pitchFamily="18" charset="0"/>
                        </a:rPr>
                        <m:t>+</m:t>
                      </m:r>
                      <m:r>
                        <a:rPr lang="zh-CN" altLang="en-US" i="1">
                          <a:latin typeface="Cambria Math" panose="02040503050406030204" pitchFamily="18" charset="0"/>
                        </a:rPr>
                        <m:t>𝑧</m:t>
                      </m:r>
                      <m:r>
                        <a:rPr lang="zh-CN" altLang="en-US" i="0">
                          <a:latin typeface="Cambria Math" panose="02040503050406030204" pitchFamily="18" charset="0"/>
                        </a:rPr>
                        <m:t>+</m:t>
                      </m:r>
                      <m:f>
                        <m:fPr>
                          <m:ctrlPr>
                            <a:rPr lang="zh-CN" altLang="en-US" i="1">
                              <a:latin typeface="Cambria Math" panose="02040503050406030204"/>
                            </a:rPr>
                          </m:ctrlPr>
                        </m:fPr>
                        <m:num>
                          <m:sSup>
                            <m:sSupPr>
                              <m:ctrlPr>
                                <a:rPr lang="zh-CN" altLang="en-US" i="1">
                                  <a:latin typeface="Cambria Math" panose="02040503050406030204"/>
                                </a:rPr>
                              </m:ctrlPr>
                            </m:sSupPr>
                            <m:e>
                              <m:r>
                                <a:rPr lang="zh-CN" altLang="en-US" i="1">
                                  <a:latin typeface="Cambria Math" panose="02040503050406030204" pitchFamily="18" charset="0"/>
                                </a:rPr>
                                <m:t>𝑢</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r>
                            <a:rPr lang="zh-CN" altLang="en-US" i="1">
                              <a:latin typeface="Cambria Math" panose="02040503050406030204" pitchFamily="18" charset="0"/>
                            </a:rPr>
                            <m:t>𝑔</m:t>
                          </m:r>
                        </m:den>
                      </m:f>
                      <m:r>
                        <a:rPr lang="zh-CN" altLang="en-US" i="0">
                          <a:latin typeface="Cambria Math" panose="02040503050406030204" pitchFamily="18" charset="0"/>
                        </a:rPr>
                        <m:t>=</m:t>
                      </m:r>
                      <m:r>
                        <m:rPr>
                          <m:nor/>
                        </m:rPr>
                        <a:rPr lang="zh-CN" altLang="en-US" i="1">
                          <a:latin typeface="Cambria Math" panose="02040503050406030204" pitchFamily="18" charset="0"/>
                        </a:rPr>
                        <m:t>常数</m:t>
                      </m:r>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1547664" y="5877791"/>
                <a:ext cx="2227596" cy="696729"/>
              </a:xfrm>
              <a:prstGeom prst="rect">
                <a:avLst/>
              </a:prstGeom>
              <a:blipFill rotWithShape="1">
                <a:blip r:embed="rId6"/>
                <a:stretch>
                  <a:fillRect l="-8" t="-33" r="8" b="52"/>
                </a:stretch>
              </a:blipFill>
            </p:spPr>
            <p:txBody>
              <a:bodyPr/>
              <a:lstStyle/>
              <a:p>
                <a:r>
                  <a:rPr lang="zh-CN" altLang="en-US">
                    <a:noFill/>
                  </a:rPr>
                  <a:t> </a:t>
                </a:r>
              </a:p>
            </p:txBody>
          </p:sp>
        </mc:Fallback>
      </mc:AlternateContent>
      <p:sp>
        <p:nvSpPr>
          <p:cNvPr id="3" name="箭头: 右 2"/>
          <p:cNvSpPr/>
          <p:nvPr/>
        </p:nvSpPr>
        <p:spPr>
          <a:xfrm>
            <a:off x="657015" y="6021288"/>
            <a:ext cx="530609"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6386631" y="3179229"/>
            <a:ext cx="2652711" cy="3363741"/>
          </a:xfrm>
          <a:prstGeom prst="rect">
            <a:avLst/>
          </a:prstGeom>
          <a:ln w="12700">
            <a:solidFill>
              <a:srgbClr val="3399FF"/>
            </a:solidFill>
          </a:ln>
        </p:spPr>
        <p:txBody>
          <a:bodyPr wrap="square">
            <a:spAutoFit/>
          </a:bodyPr>
          <a:lstStyle/>
          <a:p>
            <a:pPr>
              <a:lnSpc>
                <a:spcPct val="150000"/>
              </a:lnSpc>
            </a:pPr>
            <a:r>
              <a:rPr lang="zh-CN" altLang="en-US" b="1" dirty="0">
                <a:solidFill>
                  <a:srgbClr val="FF0000"/>
                </a:solidFill>
                <a:latin typeface="Times New Roman" panose="02020603050405020304" pitchFamily="18" charset="0"/>
                <a:ea typeface="黑体" panose="02010609060101010101" pitchFamily="49" charset="-122"/>
              </a:rPr>
              <a:t>物理意义</a:t>
            </a:r>
            <a:r>
              <a:rPr lang="en-US" altLang="zh-CN" dirty="0">
                <a:latin typeface="Times New Roman" panose="02020603050405020304" pitchFamily="18" charset="0"/>
                <a:ea typeface="黑体" panose="02010609060101010101" pitchFamily="49" charset="-122"/>
              </a:rPr>
              <a:t>:</a:t>
            </a:r>
            <a:endParaRPr lang="en-US" altLang="zh-CN" dirty="0">
              <a:latin typeface="Times New Roman" panose="02020603050405020304" pitchFamily="18" charset="0"/>
              <a:ea typeface="黑体" panose="02010609060101010101" pitchFamily="49" charset="-122"/>
            </a:endParaRPr>
          </a:p>
          <a:p>
            <a:pPr>
              <a:lnSpc>
                <a:spcPct val="150000"/>
              </a:lnSpc>
            </a:pPr>
            <a:r>
              <a:rPr lang="zh-CN" altLang="en-US" dirty="0">
                <a:latin typeface="Times New Roman" panose="02020603050405020304" pitchFamily="18" charset="0"/>
                <a:ea typeface="黑体" panose="02010609060101010101" pitchFamily="49" charset="-122"/>
              </a:rPr>
              <a:t>理想液体作恒定流动时具有压力能、位能和动能三种能量形式，任一截面上这三种能量形式之间可以相互转换，但三者之和为一定值，即能量守恒。</a:t>
            </a:r>
            <a:endParaRPr lang="zh-CN" altLang="en-US" dirty="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95536" y="696767"/>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179512" y="1314889"/>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6" name="3T13.EPS" descr="id:2147503266;FounderCES"/>
          <p:cNvPicPr/>
          <p:nvPr/>
        </p:nvPicPr>
        <p:blipFill>
          <a:blip r:embed="rId1"/>
          <a:stretch>
            <a:fillRect/>
          </a:stretch>
        </p:blipFill>
        <p:spPr>
          <a:xfrm>
            <a:off x="5759624" y="1281542"/>
            <a:ext cx="3384376" cy="2474151"/>
          </a:xfrm>
          <a:prstGeom prst="rect">
            <a:avLst/>
          </a:prstGeom>
        </p:spPr>
      </p:pic>
      <p:sp>
        <p:nvSpPr>
          <p:cNvPr id="17" name="矩形 16"/>
          <p:cNvSpPr/>
          <p:nvPr/>
        </p:nvSpPr>
        <p:spPr>
          <a:xfrm>
            <a:off x="395536" y="1714740"/>
            <a:ext cx="6795655" cy="957250"/>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设从截面</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到截面</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因粘性而损耗的能量为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w </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29066" y="2702509"/>
                <a:ext cx="5902036" cy="76867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sz="2000" i="1">
                              <a:latin typeface="Cambria Math" panose="02040503050406030204"/>
                            </a:rPr>
                          </m:ctrlPr>
                        </m:fPr>
                        <m:num>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1</m:t>
                              </m:r>
                            </m:sub>
                          </m:sSub>
                        </m:num>
                        <m:den>
                          <m:r>
                            <a:rPr lang="zh-CN" altLang="en-US" sz="2000" i="1">
                              <a:latin typeface="Cambria Math" panose="02040503050406030204" pitchFamily="18" charset="0"/>
                            </a:rPr>
                            <m:t>𝜌</m:t>
                          </m:r>
                          <m:r>
                            <a:rPr lang="zh-CN" altLang="en-US" sz="2000" i="1">
                              <a:latin typeface="Cambria Math" panose="02040503050406030204" pitchFamily="18" charset="0"/>
                            </a:rPr>
                            <m:t>𝑔</m:t>
                          </m:r>
                        </m:den>
                      </m:f>
                      <m:r>
                        <a:rPr lang="zh-CN" altLang="en-US" sz="2000" i="0">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1</m:t>
                          </m:r>
                        </m:sub>
                      </m:sSub>
                      <m:r>
                        <a:rPr lang="zh-CN" altLang="en-US" sz="2000" i="0">
                          <a:latin typeface="Cambria Math" panose="02040503050406030204" pitchFamily="18" charset="0"/>
                        </a:rPr>
                        <m:t>+</m:t>
                      </m:r>
                      <m:f>
                        <m:fPr>
                          <m:ctrlPr>
                            <a:rPr lang="zh-CN" altLang="en-US" sz="2000" i="1">
                              <a:latin typeface="Cambria Math" panose="02040503050406030204"/>
                            </a:rPr>
                          </m:ctrlPr>
                        </m:fPr>
                        <m:num>
                          <m:sSubSup>
                            <m:sSubSupPr>
                              <m:ctrlPr>
                                <a:rPr lang="zh-CN" altLang="en-US" sz="2000" i="1">
                                  <a:latin typeface="Cambria Math" panose="02040503050406030204"/>
                                </a:rPr>
                              </m:ctrlPr>
                            </m:sSubSupPr>
                            <m:e>
                              <m:r>
                                <a:rPr lang="zh-CN" altLang="en-US" sz="2000" i="1">
                                  <a:latin typeface="Cambria Math" panose="02040503050406030204" pitchFamily="18" charset="0"/>
                                </a:rPr>
                                <m:t>𝑢</m:t>
                              </m:r>
                            </m:e>
                            <m:sub>
                              <m:r>
                                <a:rPr lang="zh-CN" altLang="en-US" sz="2000" i="0">
                                  <a:latin typeface="Cambria Math" panose="02040503050406030204" pitchFamily="18" charset="0"/>
                                </a:rPr>
                                <m:t>1</m:t>
                              </m:r>
                            </m:sub>
                            <m:sup>
                              <m:r>
                                <a:rPr lang="zh-CN" altLang="en-US" sz="2000" i="0">
                                  <a:latin typeface="Cambria Math" panose="02040503050406030204" pitchFamily="18" charset="0"/>
                                </a:rPr>
                                <m:t>2</m:t>
                              </m:r>
                            </m:sup>
                          </m:sSubSup>
                        </m:num>
                        <m:den>
                          <m:r>
                            <a:rPr lang="zh-CN" altLang="en-US" sz="2000" i="0">
                              <a:latin typeface="Cambria Math" panose="02040503050406030204" pitchFamily="18" charset="0"/>
                            </a:rPr>
                            <m:t>2</m:t>
                          </m:r>
                          <m:r>
                            <a:rPr lang="zh-CN" altLang="en-US" sz="2000" i="1">
                              <a:latin typeface="Cambria Math" panose="02040503050406030204" pitchFamily="18" charset="0"/>
                            </a:rPr>
                            <m:t>𝑔</m:t>
                          </m:r>
                        </m:den>
                      </m:f>
                      <m:r>
                        <a:rPr lang="zh-CN" altLang="en-US" sz="2000" i="0">
                          <a:latin typeface="Cambria Math" panose="02040503050406030204" pitchFamily="18" charset="0"/>
                        </a:rPr>
                        <m:t>=</m:t>
                      </m:r>
                      <m:f>
                        <m:fPr>
                          <m:ctrlPr>
                            <a:rPr lang="zh-CN" altLang="en-US" sz="2000" i="1">
                              <a:latin typeface="Cambria Math" panose="02040503050406030204"/>
                            </a:rPr>
                          </m:ctrlPr>
                        </m:fPr>
                        <m:num>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2</m:t>
                              </m:r>
                            </m:sub>
                          </m:sSub>
                        </m:num>
                        <m:den>
                          <m:r>
                            <a:rPr lang="zh-CN" altLang="en-US" sz="2000" i="1">
                              <a:latin typeface="Cambria Math" panose="02040503050406030204" pitchFamily="18" charset="0"/>
                            </a:rPr>
                            <m:t>𝜌</m:t>
                          </m:r>
                          <m:r>
                            <a:rPr lang="zh-CN" altLang="en-US" sz="2000" i="1">
                              <a:latin typeface="Cambria Math" panose="02040503050406030204" pitchFamily="18" charset="0"/>
                            </a:rPr>
                            <m:t>𝑔</m:t>
                          </m:r>
                        </m:den>
                      </m:f>
                      <m:r>
                        <a:rPr lang="zh-CN" altLang="en-US" sz="2000" i="0">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2</m:t>
                          </m:r>
                        </m:sub>
                      </m:sSub>
                      <m:r>
                        <a:rPr lang="zh-CN" altLang="en-US" sz="2000" i="0">
                          <a:latin typeface="Cambria Math" panose="02040503050406030204" pitchFamily="18" charset="0"/>
                        </a:rPr>
                        <m:t>+</m:t>
                      </m:r>
                      <m:f>
                        <m:fPr>
                          <m:ctrlPr>
                            <a:rPr lang="zh-CN" altLang="en-US" sz="2000" i="1">
                              <a:latin typeface="Cambria Math" panose="02040503050406030204"/>
                            </a:rPr>
                          </m:ctrlPr>
                        </m:fPr>
                        <m:num>
                          <m:sSubSup>
                            <m:sSubSupPr>
                              <m:ctrlPr>
                                <a:rPr lang="zh-CN" altLang="en-US" sz="2000" i="1">
                                  <a:latin typeface="Cambria Math" panose="02040503050406030204"/>
                                </a:rPr>
                              </m:ctrlPr>
                            </m:sSubSupPr>
                            <m:e>
                              <m:r>
                                <a:rPr lang="zh-CN" altLang="en-US" sz="2000" i="1">
                                  <a:latin typeface="Cambria Math" panose="02040503050406030204" pitchFamily="18" charset="0"/>
                                </a:rPr>
                                <m:t>𝑢</m:t>
                              </m:r>
                            </m:e>
                            <m:sub>
                              <m:r>
                                <a:rPr lang="zh-CN" altLang="en-US" sz="2000" i="0">
                                  <a:latin typeface="Cambria Math" panose="02040503050406030204" pitchFamily="18" charset="0"/>
                                </a:rPr>
                                <m:t>2</m:t>
                              </m:r>
                            </m:sub>
                            <m:sup>
                              <m:r>
                                <a:rPr lang="zh-CN" altLang="en-US" sz="2000" i="0">
                                  <a:latin typeface="Cambria Math" panose="02040503050406030204" pitchFamily="18" charset="0"/>
                                </a:rPr>
                                <m:t>2</m:t>
                              </m:r>
                            </m:sup>
                          </m:sSubSup>
                        </m:num>
                        <m:den>
                          <m:r>
                            <a:rPr lang="zh-CN" altLang="en-US" sz="2000" i="0">
                              <a:latin typeface="Cambria Math" panose="02040503050406030204" pitchFamily="18" charset="0"/>
                            </a:rPr>
                            <m:t>2</m:t>
                          </m:r>
                          <m:r>
                            <a:rPr lang="zh-CN" altLang="en-US" sz="2000" i="1">
                              <a:latin typeface="Cambria Math" panose="02040503050406030204" pitchFamily="18" charset="0"/>
                            </a:rPr>
                            <m:t>𝑔</m:t>
                          </m:r>
                        </m:den>
                      </m:f>
                      <m:r>
                        <a:rPr lang="zh-CN" altLang="en-US" sz="2000" i="0">
                          <a:latin typeface="Cambria Math" panose="02040503050406030204" pitchFamily="18" charset="0"/>
                        </a:rPr>
                        <m:t>+</m:t>
                      </m:r>
                      <m:r>
                        <a:rPr lang="zh-CN" altLang="en-US" sz="2000" i="1">
                          <a:latin typeface="Cambria Math" panose="02040503050406030204" pitchFamily="18" charset="0"/>
                        </a:rPr>
                        <m:t>ℎ</m:t>
                      </m:r>
                      <m:r>
                        <m:rPr>
                          <m:nor/>
                        </m:rPr>
                        <a:rPr lang="zh-CN" altLang="en-US" sz="2000" i="1">
                          <a:latin typeface="Times New Roman" panose="02020603050405020304" pitchFamily="18" charset="0"/>
                          <a:ea typeface="黑体" panose="02010609060101010101" pitchFamily="49" charset="-122"/>
                        </a:rPr>
                        <m:t>′</m:t>
                      </m:r>
                      <m:sSub>
                        <m:sSubPr>
                          <m:ctrlPr>
                            <a:rPr lang="zh-CN" altLang="en-US" sz="2000" i="1">
                              <a:latin typeface="Cambria Math" panose="02040503050406030204"/>
                            </a:rPr>
                          </m:ctrlPr>
                        </m:sSubPr>
                        <m:e>
                          <m:r>
                            <a:rPr lang="zh-CN" altLang="en-US" sz="2000" i="0">
                              <a:latin typeface="Cambria Math" panose="02040503050406030204" pitchFamily="18" charset="0"/>
                            </a:rPr>
                            <m:t> </m:t>
                          </m:r>
                        </m:e>
                        <m:sub>
                          <m:r>
                            <m:rPr>
                              <m:sty m:val="p"/>
                            </m:rPr>
                            <a:rPr lang="zh-CN" altLang="en-US" sz="2000" i="0">
                              <a:latin typeface="Cambria Math" panose="02040503050406030204" pitchFamily="18" charset="0"/>
                            </a:rPr>
                            <m:t>w</m:t>
                          </m:r>
                        </m:sub>
                      </m:sSub>
                      <m:r>
                        <m:rPr>
                          <m:nor/>
                        </m:rPr>
                        <a:rPr lang="zh-CN" altLang="en-US" sz="2000" i="1">
                          <a:latin typeface="Times New Roman" panose="02020603050405020304" pitchFamily="18" charset="0"/>
                          <a:ea typeface="黑体" panose="02010609060101010101" pitchFamily="49" charset="-122"/>
                        </a:rPr>
                        <m:t>　</m:t>
                      </m:r>
                    </m:oMath>
                  </m:oMathPara>
                </a14:m>
                <a:endParaRPr lang="zh-CN" altLang="en-US" sz="2000" dirty="0">
                  <a:latin typeface="Times New Roman" panose="02020603050405020304" pitchFamily="18" charset="0"/>
                  <a:ea typeface="黑体" panose="02010609060101010101" pitchFamily="49" charset="-122"/>
                </a:endParaRPr>
              </a:p>
            </p:txBody>
          </p:sp>
        </mc:Choice>
        <mc:Fallback>
          <p:sp>
            <p:nvSpPr>
              <p:cNvPr id="18" name="矩形 17"/>
              <p:cNvSpPr>
                <a:spLocks noRot="1" noChangeAspect="1" noMove="1" noResize="1" noEditPoints="1" noAdjustHandles="1" noChangeArrowheads="1" noChangeShapeType="1" noTextEdit="1"/>
              </p:cNvSpPr>
              <p:nvPr/>
            </p:nvSpPr>
            <p:spPr>
              <a:xfrm>
                <a:off x="29066" y="2702509"/>
                <a:ext cx="5902036" cy="768672"/>
              </a:xfrm>
              <a:prstGeom prst="rect">
                <a:avLst/>
              </a:prstGeom>
              <a:blipFill rotWithShape="1">
                <a:blip r:embed="rId2"/>
                <a:stretch>
                  <a:fillRect l="-8" t="-76" r="3" b="35"/>
                </a:stretch>
              </a:blipFill>
            </p:spPr>
            <p:txBody>
              <a:bodyPr/>
              <a:lstStyle/>
              <a:p>
                <a:r>
                  <a:rPr lang="zh-CN" altLang="en-US">
                    <a:noFill/>
                  </a:rPr>
                  <a:t> </a:t>
                </a:r>
              </a:p>
            </p:txBody>
          </p:sp>
        </mc:Fallback>
      </mc:AlternateContent>
      <p:sp>
        <p:nvSpPr>
          <p:cNvPr id="19" name="矩形 18"/>
          <p:cNvSpPr/>
          <p:nvPr/>
        </p:nvSpPr>
        <p:spPr>
          <a:xfrm>
            <a:off x="406346" y="3786212"/>
            <a:ext cx="8737654" cy="957250"/>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两端乘以相应的微小流量</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对液流的通流截面积</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积分</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921007" y="4743462"/>
                <a:ext cx="9658661" cy="129497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en-US" sz="1600" i="1">
                              <a:latin typeface="Cambria Math" panose="02040503050406030204"/>
                            </a:rPr>
                          </m:ctrlPr>
                        </m:mPr>
                        <m:mr>
                          <m:e/>
                          <m:e>
                            <m:r>
                              <m:rPr>
                                <m:nor/>
                              </m:rPr>
                              <a:rPr lang="zh-CN" altLang="en-US" sz="1600">
                                <a:latin typeface="Times New Roman" panose="02020603050405020304" pitchFamily="18" charset="0"/>
                                <a:ea typeface="黑体" panose="02010609060101010101" pitchFamily="49" charset="-122"/>
                              </a:rPr>
                              <m:t>　</m:t>
                            </m:r>
                            <m:nary>
                              <m:naryPr>
                                <m:grow m:val="on"/>
                                <m:limLoc m:val="subSup"/>
                                <m:supHide m:val="on"/>
                                <m:ctrlPr>
                                  <a:rPr lang="zh-CN" altLang="en-US" sz="1600" i="1" smtClean="0">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sub>
                              <m:sup/>
                              <m:e/>
                            </m:nary>
                            <m:d>
                              <m:dPr>
                                <m:ctrlPr>
                                  <a:rPr lang="zh-CN" altLang="en-US" sz="1600" i="1">
                                    <a:latin typeface="Cambria Math" panose="02040503050406030204"/>
                                  </a:rPr>
                                </m:ctrlPr>
                              </m:dPr>
                              <m:e>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1</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1</m:t>
                                    </m:r>
                                  </m:sub>
                                </m:sSub>
                              </m:e>
                            </m:d>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sub>
                              <m:sup/>
                              <m:e/>
                            </m:nary>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e>
                        </m:mr>
                        <m:mr>
                          <m:e/>
                          <m:e>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nary>
                            <m:d>
                              <m:dPr>
                                <m:ctrlPr>
                                  <a:rPr lang="zh-CN" altLang="en-US" sz="1600" i="1">
                                    <a:latin typeface="Cambria Math" panose="02040503050406030204"/>
                                  </a:rPr>
                                </m:ctrlPr>
                              </m:dPr>
                              <m:e>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2</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2</m:t>
                                    </m:r>
                                  </m:sub>
                                </m:sSub>
                              </m:e>
                            </m:d>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nary>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𝑞</m:t>
                                </m:r>
                              </m:sub>
                              <m:sup/>
                              <m:e>
                                <m:r>
                                  <m:rPr>
                                    <m:sty m:val="p"/>
                                  </m:rPr>
                                  <a:rPr lang="zh-CN" altLang="en-US" sz="1600" i="0">
                                    <a:latin typeface="Cambria Math" panose="02040503050406030204" pitchFamily="18" charset="0"/>
                                  </a:rPr>
                                  <m:t>h</m:t>
                                </m:r>
                              </m:e>
                            </m:nary>
                            <m:r>
                              <m:rPr>
                                <m:nor/>
                              </m:rPr>
                              <a:rPr lang="zh-CN" altLang="en-US" sz="1600" i="1">
                                <a:latin typeface="Times New Roman" panose="02020603050405020304" pitchFamily="18" charset="0"/>
                                <a:ea typeface="黑体" panose="02010609060101010101" pitchFamily="49" charset="-122"/>
                              </a:rPr>
                              <m:t>′</m:t>
                            </m:r>
                            <m:sSub>
                              <m:sSubPr>
                                <m:ctrlPr>
                                  <a:rPr lang="zh-CN" altLang="en-US" sz="1600" i="1">
                                    <a:latin typeface="Cambria Math" panose="02040503050406030204"/>
                                  </a:rPr>
                                </m:ctrlPr>
                              </m:sSubPr>
                              <m:e>
                                <m:r>
                                  <a:rPr lang="zh-CN" altLang="en-US" sz="1600" i="0">
                                    <a:latin typeface="Cambria Math" panose="02040503050406030204" pitchFamily="18" charset="0"/>
                                  </a:rPr>
                                  <m:t> </m:t>
                                </m:r>
                              </m:e>
                              <m:sub>
                                <m:r>
                                  <m:rPr>
                                    <m:sty m:val="p"/>
                                  </m:rPr>
                                  <a:rPr lang="zh-CN" altLang="en-US" sz="1600" i="0">
                                    <a:latin typeface="Cambria Math" panose="02040503050406030204" pitchFamily="18" charset="0"/>
                                  </a:rPr>
                                  <m:t>w</m:t>
                                </m:r>
                              </m:sub>
                            </m:sSub>
                            <m:r>
                              <a:rPr lang="zh-CN" altLang="en-US" sz="1600" i="1">
                                <a:latin typeface="Cambria Math" panose="02040503050406030204" pitchFamily="18" charset="0"/>
                              </a:rPr>
                              <m:t>𝑑</m:t>
                            </m:r>
                            <m:r>
                              <m:rPr>
                                <m:sty m:val="p"/>
                              </m:rPr>
                              <a:rPr lang="zh-CN" altLang="en-US" sz="1600" i="0">
                                <a:latin typeface="Cambria Math" panose="02040503050406030204" pitchFamily="18" charset="0"/>
                              </a:rPr>
                              <m:t>q</m:t>
                            </m:r>
                          </m:e>
                        </m:mr>
                      </m:m>
                    </m:oMath>
                  </m:oMathPara>
                </a14:m>
                <a:endParaRPr lang="zh-CN" altLang="en-US" sz="1600" dirty="0">
                  <a:latin typeface="Times New Roman" panose="02020603050405020304" pitchFamily="18" charset="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921007" y="4743462"/>
                <a:ext cx="9658661" cy="1294970"/>
              </a:xfrm>
              <a:prstGeom prst="rect">
                <a:avLst/>
              </a:prstGeom>
              <a:blipFill rotWithShape="1">
                <a:blip r:embed="rId3"/>
                <a:stretch>
                  <a:fillRect l="3" t="-1" r="1" b="17"/>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95536" y="696767"/>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三、能量方程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179512" y="1314889"/>
            <a:ext cx="294516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三</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实际液体的能量方程</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6" name="3T13.EPS" descr="id:2147503266;FounderCES"/>
          <p:cNvPicPr/>
          <p:nvPr/>
        </p:nvPicPr>
        <p:blipFill>
          <a:blip r:embed="rId1"/>
          <a:stretch>
            <a:fillRect/>
          </a:stretch>
        </p:blipFill>
        <p:spPr>
          <a:xfrm>
            <a:off x="5759624" y="1281542"/>
            <a:ext cx="3384376" cy="2474151"/>
          </a:xfrm>
          <a:prstGeom prst="rect">
            <a:avLst/>
          </a:prstGeom>
        </p:spPr>
      </p:pic>
      <mc:AlternateContent xmlns:mc="http://schemas.openxmlformats.org/markup-compatibility/2006">
        <mc:Choice xmlns:a14="http://schemas.microsoft.com/office/drawing/2010/main" Requires="a14">
          <p:sp>
            <p:nvSpPr>
              <p:cNvPr id="22" name="矩形 21"/>
              <p:cNvSpPr/>
              <p:nvPr/>
            </p:nvSpPr>
            <p:spPr>
              <a:xfrm>
                <a:off x="-21415" y="1876624"/>
                <a:ext cx="5781039" cy="129497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en-US" sz="1600" i="1">
                              <a:latin typeface="Cambria Math" panose="02040503050406030204"/>
                            </a:rPr>
                          </m:ctrlPr>
                        </m:mPr>
                        <m:mr>
                          <m:e/>
                          <m:e>
                            <m:r>
                              <m:rPr>
                                <m:nor/>
                              </m:rPr>
                              <a:rPr lang="zh-CN" altLang="en-US" sz="1600">
                                <a:latin typeface="Times New Roman" panose="02020603050405020304" pitchFamily="18" charset="0"/>
                                <a:ea typeface="黑体" panose="02010609060101010101" pitchFamily="49" charset="-122"/>
                              </a:rPr>
                              <m:t>　</m:t>
                            </m:r>
                            <m:nary>
                              <m:naryPr>
                                <m:grow m:val="on"/>
                                <m:limLoc m:val="subSup"/>
                                <m:supHide m:val="on"/>
                                <m:ctrlPr>
                                  <a:rPr lang="zh-CN" altLang="en-US" sz="1600" i="1" smtClean="0">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sub>
                              <m:sup/>
                              <m:e/>
                            </m:nary>
                            <m:d>
                              <m:dPr>
                                <m:ctrlPr>
                                  <a:rPr lang="zh-CN" altLang="en-US" sz="1600" i="1">
                                    <a:latin typeface="Cambria Math" panose="02040503050406030204"/>
                                  </a:rPr>
                                </m:ctrlPr>
                              </m:dPr>
                              <m:e>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1</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1</m:t>
                                    </m:r>
                                  </m:sub>
                                </m:sSub>
                              </m:e>
                            </m:d>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sub>
                              <m:sup/>
                              <m:e/>
                            </m:nary>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e>
                        </m:mr>
                        <m:mr>
                          <m:e/>
                          <m:e>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nary>
                            <m:d>
                              <m:dPr>
                                <m:ctrlPr>
                                  <a:rPr lang="zh-CN" altLang="en-US" sz="1600" i="1">
                                    <a:latin typeface="Cambria Math" panose="02040503050406030204"/>
                                  </a:rPr>
                                </m:ctrlPr>
                              </m:dPr>
                              <m:e>
                                <m:f>
                                  <m:fPr>
                                    <m:ctrlPr>
                                      <a:rPr lang="zh-CN" altLang="en-US" sz="1600" i="1">
                                        <a:latin typeface="Cambria Math" panose="02040503050406030204"/>
                                      </a:rPr>
                                    </m:ctrlPr>
                                  </m:fPr>
                                  <m:num>
                                    <m:sSub>
                                      <m:sSubPr>
                                        <m:ctrlPr>
                                          <a:rPr lang="zh-CN" altLang="en-US" sz="1600" i="1">
                                            <a:latin typeface="Cambria Math" panose="02040503050406030204"/>
                                          </a:rPr>
                                        </m:ctrlPr>
                                      </m:sSubPr>
                                      <m:e>
                                        <m:r>
                                          <a:rPr lang="zh-CN" altLang="en-US" sz="1600" i="1">
                                            <a:latin typeface="Cambria Math" panose="02040503050406030204" pitchFamily="18" charset="0"/>
                                          </a:rPr>
                                          <m:t>𝑝</m:t>
                                        </m:r>
                                      </m:e>
                                      <m:sub>
                                        <m:r>
                                          <a:rPr lang="zh-CN" altLang="en-US" sz="1600" i="0">
                                            <a:latin typeface="Cambria Math" panose="02040503050406030204" pitchFamily="18" charset="0"/>
                                          </a:rPr>
                                          <m:t>2</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sSub>
                                  <m:sSubPr>
                                    <m:ctrlPr>
                                      <a:rPr lang="zh-CN" altLang="en-US" sz="1600" i="1">
                                        <a:latin typeface="Cambria Math" panose="02040503050406030204"/>
                                      </a:rPr>
                                    </m:ctrlPr>
                                  </m:sSubPr>
                                  <m:e>
                                    <m:r>
                                      <a:rPr lang="zh-CN" altLang="en-US" sz="1600" i="1">
                                        <a:latin typeface="Cambria Math" panose="02040503050406030204" pitchFamily="18" charset="0"/>
                                      </a:rPr>
                                      <m:t>𝑧</m:t>
                                    </m:r>
                                  </m:e>
                                  <m:sub>
                                    <m:r>
                                      <a:rPr lang="zh-CN" altLang="en-US" sz="1600" i="0">
                                        <a:latin typeface="Cambria Math" panose="02040503050406030204" pitchFamily="18" charset="0"/>
                                      </a:rPr>
                                      <m:t>2</m:t>
                                    </m:r>
                                  </m:sub>
                                </m:sSub>
                              </m:e>
                            </m:d>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nary>
                            <m:f>
                              <m:fPr>
                                <m:ctrlPr>
                                  <a:rPr lang="zh-CN" altLang="en-US" sz="1600" i="1">
                                    <a:latin typeface="Cambria Math" panose="02040503050406030204"/>
                                  </a:rPr>
                                </m:ctrlPr>
                              </m:fPr>
                              <m:num>
                                <m:sSubSup>
                                  <m:sSubSupPr>
                                    <m:ctrlPr>
                                      <a:rPr lang="zh-CN" altLang="en-US" sz="1600" i="1">
                                        <a:latin typeface="Cambria Math" panose="02040503050406030204"/>
                                      </a:rPr>
                                    </m:ctrlPr>
                                  </m:sSubSup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a:rPr lang="zh-CN" altLang="en-US" sz="1600" i="1">
                                <a:latin typeface="Cambria Math" panose="02040503050406030204" pitchFamily="18" charset="0"/>
                              </a:rPr>
                              <m:t>𝑑</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𝑞</m:t>
                                </m:r>
                              </m:sub>
                              <m:sup/>
                              <m:e>
                                <m:r>
                                  <m:rPr>
                                    <m:sty m:val="p"/>
                                  </m:rPr>
                                  <a:rPr lang="zh-CN" altLang="en-US" sz="1600" i="0">
                                    <a:latin typeface="Cambria Math" panose="02040503050406030204" pitchFamily="18" charset="0"/>
                                  </a:rPr>
                                  <m:t>h</m:t>
                                </m:r>
                              </m:e>
                            </m:nary>
                            <m:r>
                              <m:rPr>
                                <m:nor/>
                              </m:rPr>
                              <a:rPr lang="zh-CN" altLang="en-US" sz="1600" i="1">
                                <a:latin typeface="Times New Roman" panose="02020603050405020304" pitchFamily="18" charset="0"/>
                                <a:ea typeface="黑体" panose="02010609060101010101" pitchFamily="49" charset="-122"/>
                              </a:rPr>
                              <m:t>′</m:t>
                            </m:r>
                            <m:sSub>
                              <m:sSubPr>
                                <m:ctrlPr>
                                  <a:rPr lang="zh-CN" altLang="en-US" sz="1600" i="1">
                                    <a:latin typeface="Cambria Math" panose="02040503050406030204"/>
                                  </a:rPr>
                                </m:ctrlPr>
                              </m:sSubPr>
                              <m:e>
                                <m:r>
                                  <a:rPr lang="zh-CN" altLang="en-US" sz="1600" i="0">
                                    <a:latin typeface="Cambria Math" panose="02040503050406030204" pitchFamily="18" charset="0"/>
                                  </a:rPr>
                                  <m:t> </m:t>
                                </m:r>
                              </m:e>
                              <m:sub>
                                <m:r>
                                  <m:rPr>
                                    <m:sty m:val="p"/>
                                  </m:rPr>
                                  <a:rPr lang="zh-CN" altLang="en-US" sz="1600" i="0">
                                    <a:latin typeface="Cambria Math" panose="02040503050406030204" pitchFamily="18" charset="0"/>
                                  </a:rPr>
                                  <m:t>w</m:t>
                                </m:r>
                              </m:sub>
                            </m:sSub>
                            <m:r>
                              <a:rPr lang="zh-CN" altLang="en-US" sz="1600" i="1">
                                <a:latin typeface="Cambria Math" panose="02040503050406030204" pitchFamily="18" charset="0"/>
                              </a:rPr>
                              <m:t>𝑑</m:t>
                            </m:r>
                            <m:r>
                              <m:rPr>
                                <m:sty m:val="p"/>
                              </m:rPr>
                              <a:rPr lang="zh-CN" altLang="en-US" sz="1600" i="0">
                                <a:latin typeface="Cambria Math" panose="02040503050406030204" pitchFamily="18" charset="0"/>
                              </a:rPr>
                              <m:t>q</m:t>
                            </m:r>
                          </m:e>
                        </m:mr>
                      </m:m>
                    </m:oMath>
                  </m:oMathPara>
                </a14:m>
                <a:endParaRPr lang="zh-CN" altLang="en-US" sz="1600" dirty="0">
                  <a:latin typeface="Times New Roman" panose="02020603050405020304" pitchFamily="18" charset="0"/>
                  <a:ea typeface="黑体" panose="02010609060101010101" pitchFamily="49" charset="-122"/>
                </a:endParaRPr>
              </a:p>
            </p:txBody>
          </p:sp>
        </mc:Choice>
        <mc:Fallback>
          <p:sp>
            <p:nvSpPr>
              <p:cNvPr id="22" name="矩形 21"/>
              <p:cNvSpPr>
                <a:spLocks noRot="1" noChangeAspect="1" noMove="1" noResize="1" noEditPoints="1" noAdjustHandles="1" noChangeArrowheads="1" noChangeShapeType="1" noTextEdit="1"/>
              </p:cNvSpPr>
              <p:nvPr/>
            </p:nvSpPr>
            <p:spPr>
              <a:xfrm>
                <a:off x="-21415" y="1876624"/>
                <a:ext cx="5781039" cy="1294970"/>
              </a:xfrm>
              <a:prstGeom prst="rect">
                <a:avLst/>
              </a:prstGeom>
              <a:blipFill rotWithShape="1">
                <a:blip r:embed="rId2"/>
                <a:stretch>
                  <a:fillRect l="8" t="-15" r="3" b="31"/>
                </a:stretch>
              </a:blipFill>
            </p:spPr>
            <p:txBody>
              <a:bodyPr/>
              <a:lstStyle/>
              <a:p>
                <a:r>
                  <a:rPr lang="zh-CN" altLang="en-US">
                    <a:noFill/>
                  </a:rPr>
                  <a:t> </a:t>
                </a:r>
              </a:p>
            </p:txBody>
          </p:sp>
        </mc:Fallback>
      </mc:AlternateContent>
      <p:sp>
        <p:nvSpPr>
          <p:cNvPr id="11" name="文本框 10"/>
          <p:cNvSpPr txBox="1"/>
          <p:nvPr/>
        </p:nvSpPr>
        <p:spPr>
          <a:xfrm>
            <a:off x="578240" y="3373008"/>
            <a:ext cx="4857855" cy="870751"/>
          </a:xfrm>
          <a:prstGeom prst="rect">
            <a:avLst/>
          </a:prstGeom>
          <a:noFill/>
        </p:spPr>
        <p:txBody>
          <a:bodyPr wrap="square">
            <a:spAutoFit/>
          </a:bodyPr>
          <a:lstStyle/>
          <a:p>
            <a:pPr>
              <a:lnSpc>
                <a:spcPct val="150000"/>
              </a:lnSpc>
              <a:spcAft>
                <a:spcPts val="0"/>
              </a:spcAft>
            </a:pP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截面上除重力外无其他质量力</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通流截面上各点处的压力分布</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ρg</a:t>
            </a:r>
            <a:r>
              <a:rPr lang="en-US"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+z=</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常数。</a:t>
            </a:r>
            <a:endParaRPr lang="zh-CN" alt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矩形 12"/>
              <p:cNvSpPr/>
              <p:nvPr/>
            </p:nvSpPr>
            <p:spPr>
              <a:xfrm>
                <a:off x="600794" y="4235331"/>
                <a:ext cx="8098216" cy="1464696"/>
              </a:xfrm>
              <a:prstGeom prst="rect">
                <a:avLst/>
              </a:prstGeom>
            </p:spPr>
            <p:txBody>
              <a:bodyPr wrap="square">
                <a:spAutoFit/>
              </a:bodyPr>
              <a:lstStyle/>
              <a:p>
                <a:pPr>
                  <a:lnSpc>
                    <a:spcPct val="150000"/>
                  </a:lnSpc>
                  <a:spcAft>
                    <a:spcPts val="0"/>
                  </a:spcAft>
                </a:pP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用平均流速</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代替通流截面</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或</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上各点处不等的速度</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zh-CN" altLang="en-US"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，引入</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动能修正系数</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α</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spcAft>
                    <a:spcPts val="0"/>
                  </a:spcAft>
                </a:pPr>
                <a14:m>
                  <m:oMathPara xmlns:m="http://schemas.openxmlformats.org/officeDocument/2006/math">
                    <m:oMathParaPr>
                      <m:jc m:val="centerGroup"/>
                    </m:oMathParaPr>
                    <m:oMath xmlns:m="http://schemas.openxmlformats.org/officeDocument/2006/math">
                      <m:r>
                        <a:rPr lang="en-US" altLang="zh-CN" i="1">
                          <a:solidFill>
                            <a:srgbClr val="000000"/>
                          </a:solidFill>
                          <a:effectLst/>
                          <a:latin typeface="Cambria Math" panose="02040503050406030204" pitchFamily="18" charset="0"/>
                          <a:ea typeface="方正书宋_GBK"/>
                          <a:cs typeface="Times New Roman" panose="02020603050405020304" pitchFamily="18" charset="0"/>
                        </a:rPr>
                        <m:t>𝛼</m:t>
                      </m:r>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nary>
                            <m:naryPr>
                              <m:grow m:val="on"/>
                              <m:limLoc m:val="subSup"/>
                              <m:supHide m:val="on"/>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sub>
                            <m:sup/>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e>
                          </m:nary>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sSup>
                                <m:s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e>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p>
                            </m:num>
                            <m:den>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den>
                          </m:f>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num>
                        <m:den>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den>
                          </m:f>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𝐴𝑣</m:t>
                          </m:r>
                          <m:sSup>
                            <m:s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𝑣</m:t>
                              </m:r>
                            </m:e>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p>
                        </m:den>
                      </m:f>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nary>
                            <m:naryPr>
                              <m:grow m:val="on"/>
                              <m:limLoc m:val="subSup"/>
                              <m:supHide m:val="on"/>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sub>
                            <m:sup/>
                            <m:e/>
                          </m:nary>
                          <m:sSup>
                            <m:s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e>
                            <m:sup>
                              <m:r>
                                <a:rPr lang="en-US" altLang="zh-CN">
                                  <a:solidFill>
                                    <a:srgbClr val="000000"/>
                                  </a:solidFill>
                                  <a:effectLst/>
                                  <a:latin typeface="Cambria Math" panose="02040503050406030204" pitchFamily="18" charset="0"/>
                                  <a:ea typeface="方正书宋_GBK"/>
                                  <a:cs typeface="Times New Roman" panose="02020603050405020304" pitchFamily="18" charset="0"/>
                                </a:rPr>
                                <m:t>3</m:t>
                              </m:r>
                            </m:sup>
                          </m:sSup>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num>
                        <m:den>
                          <m:sSup>
                            <m:s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𝑣</m:t>
                              </m:r>
                            </m:e>
                            <m:sup>
                              <m:r>
                                <a:rPr lang="en-US" altLang="zh-CN">
                                  <a:solidFill>
                                    <a:srgbClr val="000000"/>
                                  </a:solidFill>
                                  <a:effectLst/>
                                  <a:latin typeface="Cambria Math" panose="02040503050406030204" pitchFamily="18" charset="0"/>
                                  <a:ea typeface="方正书宋_GBK"/>
                                  <a:cs typeface="Times New Roman" panose="02020603050405020304" pitchFamily="18" charset="0"/>
                                </a:rPr>
                                <m:t>3</m:t>
                              </m:r>
                            </m:sup>
                          </m:sSup>
                          <m:r>
                            <a:rPr lang="en-US" altLang="zh-CN" i="1">
                              <a:solidFill>
                                <a:srgbClr val="000000"/>
                              </a:solidFill>
                              <a:effectLst/>
                              <a:latin typeface="Cambria Math" panose="02040503050406030204" pitchFamily="18" charset="0"/>
                              <a:ea typeface="方正书宋_GBK"/>
                              <a:cs typeface="Times New Roman" panose="02020603050405020304" pitchFamily="18" charset="0"/>
                            </a:rPr>
                            <m:t>𝐴</m:t>
                          </m:r>
                        </m:den>
                      </m:f>
                    </m:oMath>
                  </m:oMathPara>
                </a14:m>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a:xfrm>
                <a:off x="600794" y="4235331"/>
                <a:ext cx="8098216" cy="1464696"/>
              </a:xfrm>
              <a:prstGeom prst="rect">
                <a:avLst/>
              </a:prstGeom>
              <a:blipFill rotWithShape="1">
                <a:blip r:embed="rId3"/>
                <a:stretch>
                  <a:fillRect l="-1" t="-35" r="2" b="1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467544" y="5818924"/>
                <a:ext cx="8568952" cy="377411"/>
              </a:xfrm>
              <a:prstGeom prst="rect">
                <a:avLst/>
              </a:prstGeom>
            </p:spPr>
            <p:txBody>
              <a:bodyPr wrap="square">
                <a:spAutoFit/>
              </a:bodyPr>
              <a:lstStyle/>
              <a:p>
                <a:pPr>
                  <a:lnSpc>
                    <a:spcPts val="1575"/>
                  </a:lnSpc>
                  <a:spcAft>
                    <a:spcPts val="0"/>
                  </a:spcAft>
                </a:pP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因粘性摩擦而产生的能量损耗</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也用平均能量损耗的概念来处理</a:t>
                </a:r>
                <a:r>
                  <a:rPr lang="zh-CN" altLang="en-US"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ℎ</m:t>
                        </m:r>
                      </m:e>
                      <m:sub>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w</m:t>
                        </m:r>
                      </m:sub>
                    </m:sSub>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nary>
                          <m:naryPr>
                            <m:grow m:val="on"/>
                            <m:limLoc m:val="subSup"/>
                            <m:supHide m:val="on"/>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𝑞</m:t>
                            </m:r>
                          </m:sub>
                          <m:sup/>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ℎ</m:t>
                            </m:r>
                          </m:e>
                        </m:nary>
                        <m:r>
                          <m:rPr>
                            <m:nor/>
                          </m:rPr>
                          <a:rPr lang="en-US" altLang="zh-CN" i="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m:t>
                        </m:r>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 </m:t>
                            </m:r>
                          </m:e>
                          <m:sub>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w</m:t>
                            </m:r>
                          </m:sub>
                        </m:sSub>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d</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𝑞</m:t>
                        </m:r>
                      </m:num>
                      <m:den>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𝑞</m:t>
                        </m:r>
                      </m:den>
                    </m:f>
                  </m:oMath>
                </a14:m>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0" name="矩形 19"/>
              <p:cNvSpPr>
                <a:spLocks noRot="1" noChangeAspect="1" noMove="1" noResize="1" noEditPoints="1" noAdjustHandles="1" noChangeArrowheads="1" noChangeShapeType="1" noTextEdit="1"/>
              </p:cNvSpPr>
              <p:nvPr/>
            </p:nvSpPr>
            <p:spPr>
              <a:xfrm>
                <a:off x="467544" y="5818924"/>
                <a:ext cx="8568952" cy="377411"/>
              </a:xfrm>
              <a:prstGeom prst="rect">
                <a:avLst/>
              </a:prstGeom>
              <a:blipFill rotWithShape="1">
                <a:blip r:embed="rId4"/>
                <a:stretch>
                  <a:fillRect l="-2" t="-32415" r="5" b="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186375" y="6022599"/>
                <a:ext cx="7531215" cy="741165"/>
              </a:xfrm>
              <a:prstGeom prst="rect">
                <a:avLst/>
              </a:prstGeom>
            </p:spPr>
            <p:txBody>
              <a:bodyPr wrap="square">
                <a:spAutoFit/>
              </a:bodyPr>
              <a:lstStyle/>
              <a:p>
                <a:pPr indent="266700">
                  <a:lnSpc>
                    <a:spcPct val="150000"/>
                  </a:lnSpc>
                  <a:spcAft>
                    <a:spcPts val="0"/>
                  </a:spcAft>
                </a:pP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可得</a:t>
                </a:r>
                <a14:m>
                  <m:oMath xmlns:m="http://schemas.openxmlformats.org/officeDocument/2006/math">
                    <m:r>
                      <a:rPr lang="zh-CN" altLang="en-US" i="1" dirty="0">
                        <a:solidFill>
                          <a:srgbClr val="000000"/>
                        </a:solidFill>
                        <a:latin typeface="Cambria Math" panose="02040503050406030204" pitchFamily="18" charset="0"/>
                        <a:ea typeface="Cambria Math" panose="02040503050406030204" pitchFamily="18" charset="0"/>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1</m:t>
                            </m:r>
                          </m:sub>
                        </m:sSub>
                      </m:num>
                      <m:den>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1</m:t>
                        </m:r>
                      </m:sub>
                    </m:sSub>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1</m:t>
                            </m:r>
                          </m:sub>
                        </m:sSub>
                        <m:sSubSup>
                          <m:sSub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1</m:t>
                            </m:r>
                          </m:sub>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bSup>
                      </m:num>
                      <m:den>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𝑝</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b>
                        </m:sSub>
                      </m:num>
                      <m:den>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𝑧</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b>
                    </m:sSub>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𝛼</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b>
                        </m:sSub>
                        <m:sSubSup>
                          <m:sSub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Sup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𝑣</m:t>
                            </m:r>
                          </m:e>
                          <m:sub>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b>
                          <m:sup>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sup>
                        </m:sSubSup>
                      </m:num>
                      <m:den>
                        <m:r>
                          <a:rPr lang="en-US" altLang="zh-CN">
                            <a:solidFill>
                              <a:srgbClr val="000000"/>
                            </a:solidFill>
                            <a:effectLst/>
                            <a:latin typeface="Cambria Math" panose="02040503050406030204" pitchFamily="18" charset="0"/>
                            <a:ea typeface="方正书宋_GBK"/>
                            <a:cs typeface="Times New Roman" panose="02020603050405020304" pitchFamily="18" charset="0"/>
                          </a:rPr>
                          <m:t>2</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𝑔</m:t>
                        </m:r>
                      </m:den>
                    </m:f>
                    <m:r>
                      <a:rPr lang="en-US" altLang="zh-CN">
                        <a:solidFill>
                          <a:srgbClr val="000000"/>
                        </a:solidFill>
                        <a:effectLst/>
                        <a:latin typeface="Cambria Math" panose="02040503050406030204" pitchFamily="18" charset="0"/>
                        <a:ea typeface="方正书宋_GBK"/>
                        <a:cs typeface="Times New Roman" panose="02020603050405020304" pitchFamily="18" charset="0"/>
                      </a:rPr>
                      <m:t>+</m:t>
                    </m:r>
                    <m:sSub>
                      <m:sSub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ℎ</m:t>
                        </m:r>
                      </m:e>
                      <m:sub>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w</m:t>
                        </m:r>
                      </m:sub>
                    </m:sSub>
                  </m:oMath>
                </a14:m>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1" name="矩形 20"/>
              <p:cNvSpPr>
                <a:spLocks noRot="1" noChangeAspect="1" noMove="1" noResize="1" noEditPoints="1" noAdjustHandles="1" noChangeArrowheads="1" noChangeShapeType="1" noTextEdit="1"/>
              </p:cNvSpPr>
              <p:nvPr/>
            </p:nvSpPr>
            <p:spPr>
              <a:xfrm>
                <a:off x="186375" y="6022599"/>
                <a:ext cx="7531215" cy="741165"/>
              </a:xfrm>
              <a:prstGeom prst="rect">
                <a:avLst/>
              </a:prstGeom>
              <a:blipFill rotWithShape="1">
                <a:blip r:embed="rId5"/>
                <a:stretch>
                  <a:fillRect l="-4" t="-35" r="6" b="5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6375" t="36000" r="11413" b="13601"/>
          <a:stretch>
            <a:fillRect/>
          </a:stretch>
        </p:blipFill>
        <p:spPr>
          <a:xfrm>
            <a:off x="323528" y="1700808"/>
            <a:ext cx="8690966" cy="3960440"/>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rotWithShape="1">
          <a:blip r:embed="rId1"/>
          <a:srcRect l="4326" t="19201" r="4326" b="6601"/>
          <a:stretch>
            <a:fillRect/>
          </a:stretch>
        </p:blipFill>
        <p:spPr>
          <a:xfrm>
            <a:off x="359532" y="1340768"/>
            <a:ext cx="8532948" cy="4896544"/>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6" name="矩形 5"/>
          <p:cNvSpPr/>
          <p:nvPr/>
        </p:nvSpPr>
        <p:spPr>
          <a:xfrm>
            <a:off x="323528" y="1268760"/>
            <a:ext cx="8712968" cy="870751"/>
          </a:xfrm>
          <a:prstGeom prst="rect">
            <a:avLst/>
          </a:prstGeom>
        </p:spPr>
        <p:txBody>
          <a:bodyPr wrap="square">
            <a:spAutoFit/>
          </a:bodyPr>
          <a:lstStyle/>
          <a:p>
            <a:pP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动量定理</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作用在物体上的合外力的大小等于物体在力作用方向上的动量的变化率</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7" name="矩形 6"/>
              <p:cNvSpPr/>
              <p:nvPr/>
            </p:nvSpPr>
            <p:spPr>
              <a:xfrm>
                <a:off x="2843808" y="1945650"/>
                <a:ext cx="2031582" cy="61997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smtClean="0">
                          <a:latin typeface="Cambria Math" panose="02040503050406030204" pitchFamily="18" charset="0"/>
                        </a:rPr>
                        <m:t>∑</m:t>
                      </m:r>
                      <m:r>
                        <a:rPr lang="zh-CN" altLang="en-US" i="1">
                          <a:latin typeface="Cambria Math" panose="02040503050406030204" pitchFamily="18" charset="0"/>
                        </a:rPr>
                        <m:t>𝐹</m:t>
                      </m:r>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d</m:t>
                          </m:r>
                          <m:r>
                            <a:rPr lang="zh-CN" altLang="en-US" i="1">
                              <a:latin typeface="Cambria Math" panose="02040503050406030204" pitchFamily="18" charset="0"/>
                            </a:rPr>
                            <m:t>𝐼</m:t>
                          </m:r>
                        </m:num>
                        <m:den>
                          <m:r>
                            <m:rPr>
                              <m:sty m:val="p"/>
                            </m:rPr>
                            <a:rPr lang="zh-CN" altLang="en-US" i="0">
                              <a:latin typeface="Cambria Math" panose="02040503050406030204" pitchFamily="18" charset="0"/>
                            </a:rPr>
                            <m:t>d</m:t>
                          </m:r>
                          <m:r>
                            <a:rPr lang="zh-CN" altLang="en-US" i="1">
                              <a:latin typeface="Cambria Math" panose="02040503050406030204" pitchFamily="18" charset="0"/>
                            </a:rPr>
                            <m:t>𝑡</m:t>
                          </m:r>
                        </m:den>
                      </m:f>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d</m:t>
                          </m:r>
                          <m:r>
                            <m:rPr>
                              <m:nor/>
                            </m:rPr>
                            <a:rPr lang="zh-CN" altLang="en-US" i="1">
                              <a:latin typeface="Cambria Math" panose="02040503050406030204" pitchFamily="18" charset="0"/>
                            </a:rPr>
                            <m:t>(</m:t>
                          </m:r>
                          <m:r>
                            <a:rPr lang="zh-CN" altLang="en-US" i="1">
                              <a:latin typeface="Cambria Math" panose="02040503050406030204" pitchFamily="18" charset="0"/>
                            </a:rPr>
                            <m:t>𝑚𝑣</m:t>
                          </m:r>
                          <m:r>
                            <m:rPr>
                              <m:nor/>
                            </m:rPr>
                            <a:rPr lang="zh-CN" altLang="en-US" i="1">
                              <a:latin typeface="Cambria Math" panose="02040503050406030204" pitchFamily="18" charset="0"/>
                            </a:rPr>
                            <m:t>)</m:t>
                          </m:r>
                        </m:num>
                        <m:den>
                          <m:r>
                            <m:rPr>
                              <m:sty m:val="p"/>
                            </m:rPr>
                            <a:rPr lang="zh-CN" altLang="en-US" i="0">
                              <a:latin typeface="Cambria Math" panose="02040503050406030204" pitchFamily="18" charset="0"/>
                            </a:rPr>
                            <m:t>d</m:t>
                          </m:r>
                          <m:r>
                            <a:rPr lang="zh-CN" altLang="en-US" i="1">
                              <a:latin typeface="Cambria Math" panose="02040503050406030204" pitchFamily="18" charset="0"/>
                            </a:rPr>
                            <m:t>𝑡</m:t>
                          </m:r>
                        </m:den>
                      </m:f>
                    </m:oMath>
                  </m:oMathPara>
                </a14:m>
                <a:endParaRPr lang="zh-CN" altLang="en-US" dirty="0"/>
              </a:p>
            </p:txBody>
          </p:sp>
        </mc:Choice>
        <mc:Fallback>
          <p:sp>
            <p:nvSpPr>
              <p:cNvPr id="7" name="矩形 6"/>
              <p:cNvSpPr>
                <a:spLocks noRot="1" noChangeAspect="1" noMove="1" noResize="1" noEditPoints="1" noAdjustHandles="1" noChangeArrowheads="1" noChangeShapeType="1" noTextEdit="1"/>
              </p:cNvSpPr>
              <p:nvPr/>
            </p:nvSpPr>
            <p:spPr>
              <a:xfrm>
                <a:off x="2843808" y="1945650"/>
                <a:ext cx="2031582" cy="619978"/>
              </a:xfrm>
              <a:prstGeom prst="rect">
                <a:avLst/>
              </a:prstGeom>
              <a:blipFill rotWithShape="1">
                <a:blip r:embed="rId1"/>
                <a:stretch>
                  <a:fillRect l="-14" t="-2" r="24" b="37"/>
                </a:stretch>
              </a:blipFill>
            </p:spPr>
            <p:txBody>
              <a:bodyPr/>
              <a:lstStyle/>
              <a:p>
                <a:r>
                  <a:rPr lang="zh-CN" altLang="en-US">
                    <a:noFill/>
                  </a:rPr>
                  <a:t> </a:t>
                </a:r>
              </a:p>
            </p:txBody>
          </p:sp>
        </mc:Fallback>
      </mc:AlternateContent>
      <p:pic>
        <p:nvPicPr>
          <p:cNvPr id="8" name="3T16.EPS" descr="id:2147503355;FounderCES"/>
          <p:cNvPicPr/>
          <p:nvPr/>
        </p:nvPicPr>
        <p:blipFill>
          <a:blip r:embed="rId2"/>
          <a:stretch>
            <a:fillRect/>
          </a:stretch>
        </p:blipFill>
        <p:spPr>
          <a:xfrm>
            <a:off x="6123917" y="3401116"/>
            <a:ext cx="2897854" cy="2520280"/>
          </a:xfrm>
          <a:prstGeom prst="rect">
            <a:avLst/>
          </a:prstGeom>
        </p:spPr>
      </p:pic>
      <p:sp>
        <p:nvSpPr>
          <p:cNvPr id="9" name="文本框 8"/>
          <p:cNvSpPr txBox="1"/>
          <p:nvPr/>
        </p:nvSpPr>
        <p:spPr>
          <a:xfrm>
            <a:off x="375498" y="2607295"/>
            <a:ext cx="8444974" cy="369332"/>
          </a:xfrm>
          <a:prstGeom prst="rect">
            <a:avLst/>
          </a:prstGeom>
          <a:noFill/>
        </p:spPr>
        <p:txBody>
          <a:bodyPr wrap="square">
            <a:spAutoFit/>
          </a:bodyPr>
          <a:lstStyle/>
          <a:p>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假定控制体经过</a:t>
            </a:r>
            <a:r>
              <a:rPr lang="en-US"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 </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后流到新的位置</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sz="18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液体质量的动量变化为</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mc:AlternateContent xmlns:mc="http://schemas.openxmlformats.org/markup-compatibility/2006">
        <mc:Choice xmlns:a14="http://schemas.microsoft.com/office/drawing/2010/main" Requires="a14">
          <p:sp>
            <p:nvSpPr>
              <p:cNvPr id="10" name="矩形 9"/>
              <p:cNvSpPr/>
              <p:nvPr/>
            </p:nvSpPr>
            <p:spPr>
              <a:xfrm>
                <a:off x="664951" y="3391023"/>
                <a:ext cx="5400600" cy="43621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d</m:t>
                      </m:r>
                      <m:r>
                        <m:rPr>
                          <m:nor/>
                        </m:rPr>
                        <a:rPr lang="zh-CN" altLang="en-US" i="1">
                          <a:latin typeface="Cambria Math" panose="02040503050406030204" pitchFamily="18" charset="0"/>
                        </a:rPr>
                        <m:t>(∑</m:t>
                      </m:r>
                      <m:r>
                        <m:rPr>
                          <m:nor/>
                        </m:rPr>
                        <a:rPr lang="en-US" altLang="zh-CN" b="0" i="1" smtClean="0">
                          <a:latin typeface="Cambria Math" panose="02040503050406030204" pitchFamily="18" charset="0"/>
                        </a:rPr>
                        <m:t> </m:t>
                      </m:r>
                      <m:r>
                        <a:rPr lang="zh-CN" altLang="en-US" i="1">
                          <a:latin typeface="Cambria Math" panose="02040503050406030204" pitchFamily="18" charset="0"/>
                        </a:rPr>
                        <m:t>𝐼</m:t>
                      </m:r>
                      <m:r>
                        <m:rPr>
                          <m:nor/>
                        </m:rPr>
                        <a:rPr lang="zh-CN" altLang="en-US" i="1">
                          <a:latin typeface="Cambria Math" panose="02040503050406030204" pitchFamily="18" charset="0"/>
                        </a:rPr>
                        <m:t>)</m:t>
                      </m:r>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𝐼</m:t>
                          </m:r>
                        </m:e>
                        <m:sub>
                          <m:sSub>
                            <m:sSubPr>
                              <m:ctrlPr>
                                <a:rPr lang="zh-CN" altLang="en-US" i="1">
                                  <a:latin typeface="Cambria Math" panose="02040503050406030204"/>
                                </a:rPr>
                              </m:ctrlPr>
                            </m:sSubPr>
                            <m:e>
                              <m:r>
                                <m:rPr>
                                  <m:nor/>
                                </m:rPr>
                                <a:rPr lang="zh-CN" altLang="en-US">
                                  <a:latin typeface="Cambria Math" panose="02040503050406030204" pitchFamily="18" charset="0"/>
                                </a:rPr>
                                <m:t>Ⅲ</m:t>
                              </m:r>
                            </m:e>
                            <m:sub>
                              <m:r>
                                <a:rPr lang="zh-CN" altLang="en-US" i="1">
                                  <a:latin typeface="Cambria Math" panose="02040503050406030204" pitchFamily="18" charset="0"/>
                                </a:rPr>
                                <m:t>𝑡</m:t>
                              </m:r>
                              <m:r>
                                <a:rPr lang="zh-CN" altLang="en-US" i="0">
                                  <a:latin typeface="Cambria Math" panose="02040503050406030204" pitchFamily="18" charset="0"/>
                                </a:rPr>
                                <m:t>+</m:t>
                              </m:r>
                              <m:r>
                                <m:rPr>
                                  <m:sty m:val="p"/>
                                </m:rPr>
                                <a:rPr lang="zh-CN" altLang="en-US" i="0">
                                  <a:latin typeface="Cambria Math" panose="02040503050406030204" pitchFamily="18" charset="0"/>
                                </a:rPr>
                                <m:t>d</m:t>
                              </m:r>
                              <m:r>
                                <a:rPr lang="zh-CN" altLang="en-US" i="1">
                                  <a:latin typeface="Cambria Math" panose="02040503050406030204" pitchFamily="18" charset="0"/>
                                </a:rPr>
                                <m:t>𝑡</m:t>
                              </m:r>
                            </m:sub>
                          </m:sSub>
                        </m:sub>
                      </m:sSub>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𝐼</m:t>
                          </m:r>
                        </m:e>
                        <m:sub>
                          <m:sSub>
                            <m:sSubPr>
                              <m:ctrlPr>
                                <a:rPr lang="zh-CN" altLang="en-US" i="1">
                                  <a:latin typeface="Cambria Math" panose="02040503050406030204"/>
                                </a:rPr>
                              </m:ctrlPr>
                            </m:sSubPr>
                            <m:e>
                              <m:r>
                                <m:rPr>
                                  <m:nor/>
                                </m:rPr>
                                <a:rPr lang="zh-CN" altLang="en-US">
                                  <a:latin typeface="Cambria Math" panose="02040503050406030204" pitchFamily="18" charset="0"/>
                                </a:rPr>
                                <m:t>Ⅲ</m:t>
                              </m:r>
                            </m:e>
                            <m:sub>
                              <m:r>
                                <a:rPr lang="zh-CN" altLang="en-US" i="1">
                                  <a:latin typeface="Cambria Math" panose="02040503050406030204" pitchFamily="18" charset="0"/>
                                </a:rPr>
                                <m:t>𝑡</m:t>
                              </m:r>
                            </m:sub>
                          </m:sSub>
                        </m:sub>
                      </m:sSub>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𝐼</m:t>
                          </m:r>
                        </m:e>
                        <m:sub>
                          <m:sSub>
                            <m:sSubPr>
                              <m:ctrlPr>
                                <a:rPr lang="zh-CN" altLang="en-US" i="1">
                                  <a:latin typeface="Cambria Math" panose="02040503050406030204"/>
                                </a:rPr>
                              </m:ctrlPr>
                            </m:sSubPr>
                            <m:e>
                              <m:r>
                                <m:rPr>
                                  <m:nor/>
                                </m:rPr>
                                <a:rPr lang="zh-CN" altLang="en-US">
                                  <a:latin typeface="Cambria Math" panose="02040503050406030204" pitchFamily="18" charset="0"/>
                                </a:rPr>
                                <m:t>Ⅱ</m:t>
                              </m:r>
                            </m:e>
                            <m:sub>
                              <m:r>
                                <a:rPr lang="zh-CN" altLang="en-US" i="1">
                                  <a:latin typeface="Cambria Math" panose="02040503050406030204" pitchFamily="18" charset="0"/>
                                </a:rPr>
                                <m:t>𝑡</m:t>
                              </m:r>
                              <m:r>
                                <a:rPr lang="zh-CN" altLang="en-US" i="0">
                                  <a:latin typeface="Cambria Math" panose="02040503050406030204" pitchFamily="18" charset="0"/>
                                </a:rPr>
                                <m:t>+</m:t>
                              </m:r>
                              <m:r>
                                <m:rPr>
                                  <m:sty m:val="p"/>
                                </m:rPr>
                                <a:rPr lang="zh-CN" altLang="en-US" i="0">
                                  <a:latin typeface="Cambria Math" panose="02040503050406030204" pitchFamily="18" charset="0"/>
                                </a:rPr>
                                <m:t>d</m:t>
                              </m:r>
                              <m:r>
                                <a:rPr lang="zh-CN" altLang="en-US" i="1">
                                  <a:latin typeface="Cambria Math" panose="02040503050406030204" pitchFamily="18" charset="0"/>
                                </a:rPr>
                                <m:t>𝑡</m:t>
                              </m:r>
                            </m:sub>
                          </m:sSub>
                        </m:sub>
                      </m:sSub>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𝐼</m:t>
                          </m:r>
                        </m:e>
                        <m:sub>
                          <m:sSub>
                            <m:sSubPr>
                              <m:ctrlPr>
                                <a:rPr lang="zh-CN" altLang="en-US" i="1">
                                  <a:latin typeface="Cambria Math" panose="02040503050406030204"/>
                                </a:rPr>
                              </m:ctrlPr>
                            </m:sSubPr>
                            <m:e>
                              <m:r>
                                <m:rPr>
                                  <m:nor/>
                                </m:rPr>
                                <a:rPr lang="zh-CN" altLang="en-US">
                                  <a:latin typeface="Cambria Math" panose="02040503050406030204" pitchFamily="18" charset="0"/>
                                </a:rPr>
                                <m:t>Ⅰ</m:t>
                              </m:r>
                            </m:e>
                            <m:sub>
                              <m:r>
                                <a:rPr lang="zh-CN" altLang="en-US" i="1">
                                  <a:latin typeface="Cambria Math" panose="02040503050406030204" pitchFamily="18" charset="0"/>
                                </a:rPr>
                                <m:t>𝑡</m:t>
                              </m:r>
                            </m:sub>
                          </m:sSub>
                        </m:sub>
                      </m:sSub>
                    </m:oMath>
                  </m:oMathPara>
                </a14:m>
                <a:endParaRPr lang="zh-CN" altLang="en-US" dirty="0"/>
              </a:p>
            </p:txBody>
          </p:sp>
        </mc:Choice>
        <mc:Fallback>
          <p:sp>
            <p:nvSpPr>
              <p:cNvPr id="10" name="矩形 9"/>
              <p:cNvSpPr>
                <a:spLocks noRot="1" noChangeAspect="1" noMove="1" noResize="1" noEditPoints="1" noAdjustHandles="1" noChangeArrowheads="1" noChangeShapeType="1" noTextEdit="1"/>
              </p:cNvSpPr>
              <p:nvPr/>
            </p:nvSpPr>
            <p:spPr>
              <a:xfrm>
                <a:off x="664951" y="3391023"/>
                <a:ext cx="5400600" cy="436210"/>
              </a:xfrm>
              <a:prstGeom prst="rect">
                <a:avLst/>
              </a:prstGeom>
              <a:blipFill rotWithShape="1">
                <a:blip r:embed="rId3"/>
                <a:stretch>
                  <a:fillRect l="-2" t="-28" r="1" b="2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矩形 10"/>
              <p:cNvSpPr/>
              <p:nvPr/>
            </p:nvSpPr>
            <p:spPr>
              <a:xfrm>
                <a:off x="971600" y="3966194"/>
                <a:ext cx="4950631" cy="69506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a:rPr>
                          </m:ctrlPr>
                        </m:sSubPr>
                        <m:e>
                          <m:r>
                            <a:rPr lang="zh-CN" altLang="en-US" sz="1600" i="1">
                              <a:latin typeface="Cambria Math" panose="02040503050406030204" pitchFamily="18" charset="0"/>
                            </a:rPr>
                            <m:t>𝐼</m:t>
                          </m:r>
                        </m:e>
                        <m:sub>
                          <m:sSub>
                            <m:sSubPr>
                              <m:ctrlPr>
                                <a:rPr lang="zh-CN" altLang="en-US" sz="1600" i="1">
                                  <a:latin typeface="Cambria Math" panose="02040503050406030204"/>
                                </a:rPr>
                              </m:ctrlPr>
                            </m:sSubPr>
                            <m:e>
                              <m:r>
                                <m:rPr>
                                  <m:nor/>
                                </m:rPr>
                                <a:rPr lang="zh-CN" altLang="en-US" sz="1600">
                                  <a:latin typeface="Cambria Math" panose="02040503050406030204" pitchFamily="18" charset="0"/>
                                </a:rPr>
                                <m:t>Ⅱ</m:t>
                              </m:r>
                            </m:e>
                            <m:sub>
                              <m:r>
                                <a:rPr lang="zh-CN" altLang="en-US" sz="1600" i="1">
                                  <a:latin typeface="Cambria Math" panose="02040503050406030204" pitchFamily="18" charset="0"/>
                                </a:rPr>
                                <m:t>𝑡</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sub>
                          </m:sSub>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𝑉</m:t>
                              </m:r>
                            </m:e>
                            <m:sub>
                              <m:r>
                                <m:rPr>
                                  <m:nor/>
                                </m:rPr>
                                <a:rPr lang="zh-CN" altLang="en-US" sz="1600">
                                  <a:latin typeface="Cambria Math" panose="02040503050406030204" pitchFamily="18" charset="0"/>
                                </a:rPr>
                                <m:t>Ⅱ</m:t>
                              </m:r>
                            </m:sub>
                          </m:sSub>
                        </m:sub>
                        <m:sup/>
                        <m:e>
                          <m:r>
                            <a:rPr lang="zh-CN" altLang="en-US" sz="1600" i="1">
                              <a:latin typeface="Cambria Math" panose="02040503050406030204" pitchFamily="18" charset="0"/>
                            </a:rPr>
                            <m:t>𝜌</m:t>
                          </m:r>
                        </m:e>
                      </m:nary>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m:rPr>
                          <m:sty m:val="p"/>
                        </m:rPr>
                        <a:rPr lang="zh-CN" altLang="en-US" sz="1600" i="0">
                          <a:latin typeface="Cambria Math" panose="02040503050406030204" pitchFamily="18" charset="0"/>
                        </a:rPr>
                        <m:t>d</m:t>
                      </m:r>
                      <m:sSub>
                        <m:sSubPr>
                          <m:ctrlPr>
                            <a:rPr lang="zh-CN" altLang="en-US" sz="1600" i="1">
                              <a:latin typeface="Cambria Math" panose="02040503050406030204"/>
                            </a:rPr>
                          </m:ctrlPr>
                        </m:sSubPr>
                        <m:e>
                          <m:r>
                            <a:rPr lang="zh-CN" altLang="en-US" sz="1600" i="1">
                              <a:latin typeface="Cambria Math" panose="02040503050406030204" pitchFamily="18" charset="0"/>
                            </a:rPr>
                            <m:t>𝑉</m:t>
                          </m:r>
                        </m:e>
                        <m:sub>
                          <m:r>
                            <m:rPr>
                              <m:nor/>
                            </m:rPr>
                            <a:rPr lang="zh-CN" altLang="en-US" sz="1600">
                              <a:latin typeface="Cambria Math" panose="02040503050406030204" pitchFamily="18" charset="0"/>
                            </a:rPr>
                            <m:t>Ⅱ</m:t>
                          </m:r>
                        </m:sub>
                      </m:sSub>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r>
                            <a:rPr lang="zh-CN" altLang="en-US" sz="1600" i="1">
                              <a:latin typeface="Cambria Math" panose="02040503050406030204" pitchFamily="18" charset="0"/>
                            </a:rPr>
                            <m:t>𝜌</m:t>
                          </m:r>
                        </m:e>
                      </m:nary>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m:rPr>
                          <m:sty m:val="p"/>
                        </m:rPr>
                        <a:rPr lang="zh-CN" altLang="en-US" sz="1600" i="0">
                          <a:latin typeface="Cambria Math" panose="02040503050406030204" pitchFamily="18" charset="0"/>
                        </a:rPr>
                        <m:t>d</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oMath>
                  </m:oMathPara>
                </a14:m>
                <a:endParaRPr lang="zh-CN" altLang="en-US" sz="1600" dirty="0"/>
              </a:p>
            </p:txBody>
          </p:sp>
        </mc:Choice>
        <mc:Fallback>
          <p:sp>
            <p:nvSpPr>
              <p:cNvPr id="11" name="矩形 10"/>
              <p:cNvSpPr>
                <a:spLocks noRot="1" noChangeAspect="1" noMove="1" noResize="1" noEditPoints="1" noAdjustHandles="1" noChangeArrowheads="1" noChangeShapeType="1" noTextEdit="1"/>
              </p:cNvSpPr>
              <p:nvPr/>
            </p:nvSpPr>
            <p:spPr>
              <a:xfrm>
                <a:off x="971600" y="3966194"/>
                <a:ext cx="4950631" cy="695062"/>
              </a:xfrm>
              <a:prstGeom prst="rect">
                <a:avLst/>
              </a:prstGeom>
              <a:blipFill rotWithShape="1">
                <a:blip r:embed="rId4"/>
                <a:stretch>
                  <a:fillRect l="-1" t="-89" r="4" b="5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1547664" y="4661256"/>
                <a:ext cx="2814937" cy="544957"/>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a:rPr>
                          </m:ctrlPr>
                        </m:sSubPr>
                        <m:e>
                          <m:r>
                            <a:rPr lang="zh-CN" altLang="en-US" sz="1200" i="1">
                              <a:latin typeface="Cambria Math" panose="02040503050406030204" pitchFamily="18" charset="0"/>
                            </a:rPr>
                            <m:t>𝐼</m:t>
                          </m:r>
                        </m:e>
                        <m:sub>
                          <m:sSub>
                            <m:sSubPr>
                              <m:ctrlPr>
                                <a:rPr lang="zh-CN" altLang="en-US" sz="1200" i="1">
                                  <a:latin typeface="Cambria Math" panose="02040503050406030204"/>
                                </a:rPr>
                              </m:ctrlPr>
                            </m:sSubPr>
                            <m:e>
                              <m:r>
                                <m:rPr>
                                  <m:nor/>
                                </m:rPr>
                                <a:rPr lang="zh-CN" altLang="en-US" sz="1200">
                                  <a:latin typeface="Cambria Math" panose="02040503050406030204" pitchFamily="18" charset="0"/>
                                </a:rPr>
                                <m:t>Ⅰ</m:t>
                              </m:r>
                            </m:e>
                            <m:sub>
                              <m:r>
                                <a:rPr lang="zh-CN" altLang="en-US" sz="1200" i="1">
                                  <a:latin typeface="Cambria Math" panose="02040503050406030204" pitchFamily="18" charset="0"/>
                                </a:rPr>
                                <m:t>𝑡</m:t>
                              </m:r>
                            </m:sub>
                          </m:sSub>
                        </m:sub>
                      </m:sSub>
                      <m:r>
                        <a:rPr lang="zh-CN" altLang="en-US" sz="1200" i="0">
                          <a:latin typeface="Cambria Math" panose="02040503050406030204" pitchFamily="18" charset="0"/>
                        </a:rPr>
                        <m:t>=</m:t>
                      </m:r>
                      <m:nary>
                        <m:naryPr>
                          <m:grow m:val="on"/>
                          <m:limLoc m:val="subSup"/>
                          <m:supHide m:val="on"/>
                          <m:ctrlPr>
                            <a:rPr lang="zh-CN" altLang="en-US" sz="1200" i="1">
                              <a:latin typeface="Cambria Math" panose="02040503050406030204"/>
                            </a:rPr>
                          </m:ctrlPr>
                        </m:naryPr>
                        <m:sub>
                          <m:sSub>
                            <m:sSubPr>
                              <m:ctrlPr>
                                <a:rPr lang="zh-CN" altLang="en-US" sz="1200" i="1">
                                  <a:latin typeface="Cambria Math" panose="02040503050406030204"/>
                                </a:rPr>
                              </m:ctrlPr>
                            </m:sSubPr>
                            <m:e>
                              <m:r>
                                <a:rPr lang="zh-CN" altLang="en-US" sz="1200" i="1">
                                  <a:latin typeface="Cambria Math" panose="02040503050406030204" pitchFamily="18" charset="0"/>
                                </a:rPr>
                                <m:t>𝑉</m:t>
                              </m:r>
                            </m:e>
                            <m:sub>
                              <m:r>
                                <m:rPr>
                                  <m:nor/>
                                </m:rPr>
                                <a:rPr lang="zh-CN" altLang="en-US" sz="1200">
                                  <a:latin typeface="Cambria Math" panose="02040503050406030204" pitchFamily="18" charset="0"/>
                                </a:rPr>
                                <m:t>Ⅰ</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a:rPr>
                          </m:ctrlPr>
                        </m:sSubPr>
                        <m:e>
                          <m:r>
                            <m:rPr>
                              <m:sty m:val="p"/>
                            </m:rPr>
                            <a:rPr lang="zh-CN" altLang="en-US" sz="1200" i="0">
                              <a:latin typeface="Cambria Math" panose="02040503050406030204" pitchFamily="18" charset="0"/>
                            </a:rPr>
                            <m:t>V</m:t>
                          </m:r>
                        </m:e>
                        <m:sub>
                          <m:r>
                            <m:rPr>
                              <m:nor/>
                            </m:rPr>
                            <a:rPr lang="zh-CN" altLang="en-US" sz="1200">
                              <a:latin typeface="Cambria Math" panose="02040503050406030204" pitchFamily="18" charset="0"/>
                            </a:rPr>
                            <m:t>Ⅰ</m:t>
                          </m:r>
                        </m:sub>
                      </m:sSub>
                      <m:r>
                        <a:rPr lang="zh-CN" altLang="en-US" sz="1200" i="0">
                          <a:latin typeface="Cambria Math" panose="02040503050406030204" pitchFamily="18" charset="0"/>
                        </a:rPr>
                        <m:t>=</m:t>
                      </m:r>
                      <m:nary>
                        <m:naryPr>
                          <m:grow m:val="on"/>
                          <m:limLoc m:val="subSup"/>
                          <m:supHide m:val="on"/>
                          <m:ctrlPr>
                            <a:rPr lang="zh-CN" altLang="en-US" sz="1200" i="1">
                              <a:latin typeface="Cambria Math" panose="02040503050406030204"/>
                            </a:rPr>
                          </m:ctrlPr>
                        </m:naryPr>
                        <m:sub>
                          <m:sSub>
                            <m:sSubPr>
                              <m:ctrlPr>
                                <a:rPr lang="zh-CN" altLang="en-US" sz="1200" i="1">
                                  <a:latin typeface="Cambria Math" panose="02040503050406030204"/>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sub>
                        <m:sup/>
                        <m:e>
                          <m:r>
                            <a:rPr lang="zh-CN" altLang="en-US" sz="1200" i="1">
                              <a:latin typeface="Cambria Math" panose="02040503050406030204" pitchFamily="18" charset="0"/>
                            </a:rPr>
                            <m:t>𝜌</m:t>
                          </m:r>
                        </m:e>
                      </m:nary>
                      <m:sSub>
                        <m:sSubPr>
                          <m:ctrlPr>
                            <a:rPr lang="zh-CN" altLang="en-US" sz="1200" i="1">
                              <a:latin typeface="Cambria Math" panose="02040503050406030204"/>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sSub>
                        <m:sSubPr>
                          <m:ctrlPr>
                            <a:rPr lang="zh-CN" altLang="en-US" sz="1200" i="1">
                              <a:latin typeface="Cambria Math" panose="02040503050406030204"/>
                            </a:rPr>
                          </m:ctrlPr>
                        </m:sSubPr>
                        <m:e>
                          <m:r>
                            <a:rPr lang="zh-CN" altLang="en-US" sz="1200" i="1">
                              <a:latin typeface="Cambria Math" panose="02040503050406030204" pitchFamily="18" charset="0"/>
                            </a:rPr>
                            <m:t>𝐴</m:t>
                          </m:r>
                        </m:e>
                        <m:sub>
                          <m:r>
                            <a:rPr lang="zh-CN" altLang="en-US" sz="1200" i="0">
                              <a:latin typeface="Cambria Math" panose="02040503050406030204" pitchFamily="18" charset="0"/>
                            </a:rPr>
                            <m:t>1</m:t>
                          </m:r>
                        </m:sub>
                      </m:sSub>
                      <m:sSub>
                        <m:sSubPr>
                          <m:ctrlPr>
                            <a:rPr lang="zh-CN" altLang="en-US" sz="1200" i="1">
                              <a:latin typeface="Cambria Math" panose="02040503050406030204"/>
                            </a:rPr>
                          </m:ctrlPr>
                        </m:sSubPr>
                        <m:e>
                          <m:r>
                            <a:rPr lang="zh-CN" altLang="en-US" sz="1200" i="1">
                              <a:latin typeface="Cambria Math" panose="02040503050406030204" pitchFamily="18" charset="0"/>
                            </a:rPr>
                            <m:t>𝑢</m:t>
                          </m:r>
                        </m:e>
                        <m:sub>
                          <m:r>
                            <a:rPr lang="zh-CN" altLang="en-US" sz="1200" i="0">
                              <a:latin typeface="Cambria Math" panose="02040503050406030204" pitchFamily="18" charset="0"/>
                            </a:rPr>
                            <m:t>1</m:t>
                          </m:r>
                        </m:sub>
                      </m:sSub>
                      <m:r>
                        <m:rPr>
                          <m:sty m:val="p"/>
                        </m:rPr>
                        <a:rPr lang="zh-CN" altLang="en-US" sz="1200" i="0">
                          <a:latin typeface="Cambria Math" panose="02040503050406030204" pitchFamily="18" charset="0"/>
                        </a:rPr>
                        <m:t>d</m:t>
                      </m:r>
                      <m:r>
                        <a:rPr lang="zh-CN" altLang="en-US" sz="1200" i="1">
                          <a:latin typeface="Cambria Math" panose="02040503050406030204" pitchFamily="18" charset="0"/>
                        </a:rPr>
                        <m:t>𝑡</m:t>
                      </m:r>
                    </m:oMath>
                  </m:oMathPara>
                </a14:m>
                <a:endParaRPr lang="zh-CN" altLang="en-US" sz="1200" dirty="0"/>
              </a:p>
            </p:txBody>
          </p:sp>
        </mc:Choice>
        <mc:Fallback>
          <p:sp>
            <p:nvSpPr>
              <p:cNvPr id="13" name="矩形 12"/>
              <p:cNvSpPr>
                <a:spLocks noRot="1" noChangeAspect="1" noMove="1" noResize="1" noEditPoints="1" noAdjustHandles="1" noChangeArrowheads="1" noChangeShapeType="1" noTextEdit="1"/>
              </p:cNvSpPr>
              <p:nvPr/>
            </p:nvSpPr>
            <p:spPr>
              <a:xfrm>
                <a:off x="1547664" y="4661256"/>
                <a:ext cx="2814937" cy="544957"/>
              </a:xfrm>
              <a:prstGeom prst="rect">
                <a:avLst/>
              </a:prstGeom>
              <a:blipFill rotWithShape="1">
                <a:blip r:embed="rId5"/>
                <a:stretch>
                  <a:fillRect l="-6" t="-65" r="5"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1608225" y="5206213"/>
                <a:ext cx="2693814" cy="5990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a:rPr>
                          </m:ctrlPr>
                        </m:sSubPr>
                        <m:e>
                          <m:r>
                            <a:rPr lang="zh-CN" altLang="en-US" sz="1400" i="1">
                              <a:latin typeface="Cambria Math" panose="02040503050406030204" pitchFamily="18" charset="0"/>
                            </a:rPr>
                            <m:t>𝐼</m:t>
                          </m:r>
                        </m:e>
                        <m:sub>
                          <m:sSub>
                            <m:sSubPr>
                              <m:ctrlPr>
                                <a:rPr lang="zh-CN" altLang="en-US" sz="1400" i="1">
                                  <a:latin typeface="Cambria Math" panose="02040503050406030204"/>
                                </a:rPr>
                              </m:ctrlPr>
                            </m:sSubPr>
                            <m:e>
                              <m:r>
                                <a:rPr lang="zh-CN" altLang="en-US" sz="1400" i="0">
                                  <a:latin typeface="Cambria Math" panose="02040503050406030204" pitchFamily="18" charset="0"/>
                                </a:rPr>
                                <m:t>Ⅲ</m:t>
                              </m:r>
                            </m:e>
                            <m:sub>
                              <m:r>
                                <a:rPr lang="zh-CN" altLang="en-US" sz="1400" i="1">
                                  <a:latin typeface="Cambria Math" panose="02040503050406030204" pitchFamily="18" charset="0"/>
                                </a:rPr>
                                <m:t>𝑡</m:t>
                              </m:r>
                              <m:r>
                                <a:rPr lang="zh-CN" altLang="en-US" sz="1400" i="0">
                                  <a:latin typeface="Cambria Math" panose="02040503050406030204" pitchFamily="18" charset="0"/>
                                </a:rPr>
                                <m:t>+</m:t>
                              </m:r>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sub>
                          </m:sSub>
                        </m:sub>
                      </m:sSub>
                      <m:r>
                        <m:rPr>
                          <m:nor/>
                        </m:rPr>
                        <a:rPr lang="zh-CN" altLang="en-US" sz="1400" i="1">
                          <a:latin typeface="Cambria Math" panose="02040503050406030204" pitchFamily="18" charset="0"/>
                        </a:rPr>
                        <m:t>−</m:t>
                      </m:r>
                      <m:sSub>
                        <m:sSubPr>
                          <m:ctrlPr>
                            <a:rPr lang="zh-CN" altLang="en-US" sz="1400" i="1">
                              <a:latin typeface="Cambria Math" panose="02040503050406030204"/>
                            </a:rPr>
                          </m:ctrlPr>
                        </m:sSubPr>
                        <m:e>
                          <m:r>
                            <a:rPr lang="zh-CN" altLang="en-US" sz="1400" i="1">
                              <a:latin typeface="Cambria Math" panose="02040503050406030204" pitchFamily="18" charset="0"/>
                            </a:rPr>
                            <m:t>𝐼</m:t>
                          </m:r>
                        </m:e>
                        <m:sub>
                          <m:sSub>
                            <m:sSubPr>
                              <m:ctrlPr>
                                <a:rPr lang="zh-CN" altLang="en-US" sz="1400" i="1">
                                  <a:latin typeface="Cambria Math" panose="02040503050406030204"/>
                                </a:rPr>
                              </m:ctrlPr>
                            </m:sSubPr>
                            <m:e>
                              <m:r>
                                <a:rPr lang="zh-CN" altLang="en-US" sz="1400" i="0">
                                  <a:latin typeface="Cambria Math" panose="02040503050406030204" pitchFamily="18" charset="0"/>
                                </a:rPr>
                                <m:t>Ⅲ</m:t>
                              </m:r>
                            </m:e>
                            <m:sub>
                              <m:r>
                                <a:rPr lang="zh-CN" altLang="en-US" sz="1400" i="1">
                                  <a:latin typeface="Cambria Math" panose="02040503050406030204" pitchFamily="18" charset="0"/>
                                </a:rPr>
                                <m:t>𝑡</m:t>
                              </m:r>
                            </m:sub>
                          </m:sSub>
                        </m:sub>
                      </m:sSub>
                      <m:r>
                        <a:rPr lang="zh-CN" altLang="en-US" sz="1400" i="0">
                          <a:latin typeface="Cambria Math" panose="02040503050406030204" pitchFamily="18" charset="0"/>
                        </a:rPr>
                        <m:t>=</m:t>
                      </m:r>
                      <m:f>
                        <m:fPr>
                          <m:ctrlPr>
                            <a:rPr lang="zh-CN" altLang="en-US" sz="1400" i="1">
                              <a:latin typeface="Cambria Math" panose="02040503050406030204"/>
                            </a:rPr>
                          </m:ctrlPr>
                        </m:fPr>
                        <m:num>
                          <m:r>
                            <m:rPr>
                              <m:sty m:val="p"/>
                            </m:rPr>
                            <a:rPr lang="zh-CN" altLang="en-US" sz="1400" i="0">
                              <a:latin typeface="Cambria Math" panose="02040503050406030204" pitchFamily="18" charset="0"/>
                            </a:rPr>
                            <m:t>d</m:t>
                          </m:r>
                        </m:num>
                        <m:den>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den>
                      </m:f>
                      <m:d>
                        <m:dPr>
                          <m:begChr m:val="["/>
                          <m:endChr m:val="]"/>
                          <m:ctrlPr>
                            <a:rPr lang="zh-CN" altLang="en-US" sz="1400" i="1">
                              <a:latin typeface="Cambria Math" panose="02040503050406030204"/>
                            </a:rPr>
                          </m:ctrlPr>
                        </m:dPr>
                        <m:e>
                          <m:nary>
                            <m:naryPr>
                              <m:grow m:val="on"/>
                              <m:limLoc m:val="subSup"/>
                              <m:supHide m:val="on"/>
                              <m:ctrlPr>
                                <a:rPr lang="zh-CN" altLang="en-US" sz="1400" i="1">
                                  <a:latin typeface="Cambria Math" panose="02040503050406030204"/>
                                </a:rPr>
                              </m:ctrlPr>
                            </m:naryPr>
                            <m:sub>
                              <m:sSub>
                                <m:sSubPr>
                                  <m:ctrlPr>
                                    <a:rPr lang="zh-CN" altLang="en-US" sz="1400" i="1">
                                      <a:latin typeface="Cambria Math" panose="02040503050406030204"/>
                                    </a:rPr>
                                  </m:ctrlPr>
                                </m:sSubPr>
                                <m:e>
                                  <m:r>
                                    <a:rPr lang="zh-CN" altLang="en-US" sz="1400" i="1">
                                      <a:latin typeface="Cambria Math" panose="02040503050406030204" pitchFamily="18" charset="0"/>
                                    </a:rPr>
                                    <m:t>𝑉</m:t>
                                  </m:r>
                                </m:e>
                                <m:sub>
                                  <m:r>
                                    <a:rPr lang="zh-CN" altLang="en-US" sz="1400" i="0">
                                      <a:latin typeface="Cambria Math" panose="02040503050406030204" pitchFamily="18" charset="0"/>
                                    </a:rPr>
                                    <m:t>Ⅲ</m:t>
                                  </m:r>
                                </m:sub>
                              </m:sSub>
                            </m:sub>
                            <m:sup/>
                            <m:e>
                              <m:r>
                                <a:rPr lang="zh-CN" altLang="en-US" sz="1400" i="1">
                                  <a:latin typeface="Cambria Math" panose="02040503050406030204" pitchFamily="18" charset="0"/>
                                </a:rPr>
                                <m:t>𝜌</m:t>
                              </m:r>
                            </m:e>
                          </m:nary>
                          <m:r>
                            <a:rPr lang="zh-CN" altLang="en-US" sz="1400" i="1">
                              <a:latin typeface="Cambria Math" panose="02040503050406030204" pitchFamily="18" charset="0"/>
                            </a:rPr>
                            <m:t>𝑢</m:t>
                          </m:r>
                          <m:r>
                            <m:rPr>
                              <m:sty m:val="p"/>
                            </m:rPr>
                            <a:rPr lang="zh-CN" altLang="en-US" sz="1400" i="0">
                              <a:latin typeface="Cambria Math" panose="02040503050406030204" pitchFamily="18" charset="0"/>
                            </a:rPr>
                            <m:t>d</m:t>
                          </m:r>
                          <m:sSub>
                            <m:sSubPr>
                              <m:ctrlPr>
                                <a:rPr lang="zh-CN" altLang="en-US" sz="1400" i="1">
                                  <a:latin typeface="Cambria Math" panose="02040503050406030204"/>
                                </a:rPr>
                              </m:ctrlPr>
                            </m:sSubPr>
                            <m:e>
                              <m:r>
                                <a:rPr lang="zh-CN" altLang="en-US" sz="1400" i="1">
                                  <a:latin typeface="Cambria Math" panose="02040503050406030204" pitchFamily="18" charset="0"/>
                                </a:rPr>
                                <m:t>𝑉</m:t>
                              </m:r>
                            </m:e>
                            <m:sub>
                              <m:r>
                                <a:rPr lang="zh-CN" altLang="en-US" sz="1400" i="0">
                                  <a:latin typeface="Cambria Math" panose="02040503050406030204" pitchFamily="18" charset="0"/>
                                </a:rPr>
                                <m:t>Ⅲ</m:t>
                              </m:r>
                            </m:sub>
                          </m:sSub>
                        </m:e>
                      </m:d>
                      <m:r>
                        <m:rPr>
                          <m:sty m:val="p"/>
                        </m:rPr>
                        <a:rPr lang="zh-CN" altLang="en-US" sz="1400" i="0">
                          <a:latin typeface="Cambria Math" panose="02040503050406030204" pitchFamily="18" charset="0"/>
                        </a:rPr>
                        <m:t>d</m:t>
                      </m:r>
                      <m:r>
                        <a:rPr lang="zh-CN" altLang="en-US" sz="1400" i="1">
                          <a:latin typeface="Cambria Math" panose="02040503050406030204" pitchFamily="18" charset="0"/>
                        </a:rPr>
                        <m:t>𝑡</m:t>
                      </m:r>
                    </m:oMath>
                  </m:oMathPara>
                </a14:m>
                <a:endParaRPr lang="zh-CN" altLang="en-US" sz="1400" dirty="0"/>
              </a:p>
            </p:txBody>
          </p:sp>
        </mc:Choice>
        <mc:Fallback>
          <p:sp>
            <p:nvSpPr>
              <p:cNvPr id="14" name="矩形 13"/>
              <p:cNvSpPr>
                <a:spLocks noRot="1" noChangeAspect="1" noMove="1" noResize="1" noEditPoints="1" noAdjustHandles="1" noChangeArrowheads="1" noChangeShapeType="1" noTextEdit="1"/>
              </p:cNvSpPr>
              <p:nvPr/>
            </p:nvSpPr>
            <p:spPr>
              <a:xfrm>
                <a:off x="1608225" y="5206213"/>
                <a:ext cx="2693814" cy="599010"/>
              </a:xfrm>
              <a:prstGeom prst="rect">
                <a:avLst/>
              </a:prstGeom>
              <a:blipFill rotWithShape="1">
                <a:blip r:embed="rId6"/>
                <a:stretch>
                  <a:fillRect l="-15" t="-81" r="20"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251520" y="5990339"/>
                <a:ext cx="6790267" cy="664606"/>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nor/>
                        </m:rPr>
                        <a:rPr lang="zh-CN" altLang="en-US" sz="1600">
                          <a:latin typeface="Cambria Math" panose="02040503050406030204" pitchFamily="18" charset="0"/>
                        </a:rPr>
                        <m:t>∑</m:t>
                      </m:r>
                      <m:r>
                        <a:rPr lang="zh-CN" altLang="en-US" sz="1600" i="1">
                          <a:latin typeface="Cambria Math" panose="02040503050406030204" pitchFamily="18" charset="0"/>
                        </a:rPr>
                        <m:t>𝐹</m:t>
                      </m:r>
                      <m:r>
                        <a:rPr lang="zh-CN" altLang="en-US" sz="1600" i="0">
                          <a:latin typeface="Cambria Math" panose="02040503050406030204" pitchFamily="18" charset="0"/>
                        </a:rPr>
                        <m:t>=</m:t>
                      </m:r>
                      <m:f>
                        <m:fPr>
                          <m:ctrlPr>
                            <a:rPr lang="zh-CN" altLang="en-US" sz="1600" i="1">
                              <a:latin typeface="Cambria Math" panose="02040503050406030204"/>
                            </a:rPr>
                          </m:ctrlPr>
                        </m:fPr>
                        <m:num>
                          <m:r>
                            <m:rPr>
                              <m:sty m:val="p"/>
                            </m:rPr>
                            <a:rPr lang="zh-CN" altLang="en-US" sz="1600" i="0">
                              <a:latin typeface="Cambria Math" panose="02040503050406030204" pitchFamily="18" charset="0"/>
                            </a:rPr>
                            <m:t>d</m:t>
                          </m:r>
                        </m:num>
                        <m:den>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𝑡</m:t>
                          </m:r>
                        </m:den>
                      </m:f>
                      <m:d>
                        <m:dPr>
                          <m:begChr m:val="["/>
                          <m:endChr m:val="]"/>
                          <m:ctrlPr>
                            <a:rPr lang="zh-CN" altLang="en-US" sz="1600" i="1">
                              <a:latin typeface="Cambria Math" panose="02040503050406030204"/>
                            </a:rPr>
                          </m:ctrlPr>
                        </m:dPr>
                        <m:e>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𝑉</m:t>
                              </m:r>
                            </m:sub>
                            <m:sup/>
                            <m:e>
                              <m:r>
                                <a:rPr lang="zh-CN" altLang="en-US" sz="1600" i="1">
                                  <a:latin typeface="Cambria Math" panose="02040503050406030204" pitchFamily="18" charset="0"/>
                                </a:rPr>
                                <m:t>𝜌</m:t>
                              </m:r>
                              <m:r>
                                <a:rPr lang="zh-CN" altLang="en-US" sz="1600" i="1">
                                  <a:latin typeface="Cambria Math" panose="02040503050406030204" pitchFamily="18" charset="0"/>
                                </a:rPr>
                                <m:t>𝑢</m:t>
                              </m:r>
                            </m:e>
                          </m:nary>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𝑉</m:t>
                          </m:r>
                        </m:e>
                      </m:d>
                      <m:r>
                        <a:rPr lang="zh-CN" altLang="en-US" sz="1600" i="0">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sub>
                        <m:sup/>
                        <m:e>
                          <m:r>
                            <a:rPr lang="zh-CN" altLang="en-US" sz="1600" i="1">
                              <a:latin typeface="Cambria Math" panose="02040503050406030204" pitchFamily="18" charset="0"/>
                            </a:rPr>
                            <m:t>𝜌</m:t>
                          </m:r>
                        </m:e>
                      </m:nary>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2</m:t>
                          </m:r>
                        </m:sub>
                      </m:sSub>
                      <m:r>
                        <m:rPr>
                          <m:sty m:val="p"/>
                        </m:rPr>
                        <a:rPr lang="zh-CN" altLang="en-US" sz="1600" i="0">
                          <a:latin typeface="Cambria Math" panose="02040503050406030204" pitchFamily="18" charset="0"/>
                        </a:rPr>
                        <m:t>d</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2</m:t>
                          </m:r>
                        </m:sub>
                      </m:sSub>
                      <m:r>
                        <m:rPr>
                          <m:nor/>
                        </m:rPr>
                        <a:rPr lang="zh-CN" altLang="en-US" sz="1600" i="1">
                          <a:latin typeface="Cambria Math" panose="02040503050406030204" pitchFamily="18" charset="0"/>
                        </a:rPr>
                        <m:t>−</m:t>
                      </m:r>
                      <m:nary>
                        <m:naryPr>
                          <m:grow m:val="on"/>
                          <m:limLoc m:val="subSup"/>
                          <m:supHide m:val="on"/>
                          <m:ctrlPr>
                            <a:rPr lang="zh-CN" altLang="en-US" sz="1600" i="1">
                              <a:latin typeface="Cambria Math" panose="02040503050406030204"/>
                            </a:rPr>
                          </m:ctrlPr>
                        </m:naryPr>
                        <m:sub>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sub>
                        <m:sup/>
                        <m:e>
                          <m:r>
                            <a:rPr lang="zh-CN" altLang="en-US" sz="1600" i="1">
                              <a:latin typeface="Cambria Math" panose="02040503050406030204" pitchFamily="18" charset="0"/>
                            </a:rPr>
                            <m:t>𝜌</m:t>
                          </m:r>
                        </m:e>
                      </m:nary>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sSub>
                        <m:sSubPr>
                          <m:ctrlPr>
                            <a:rPr lang="zh-CN" altLang="en-US" sz="1600" i="1">
                              <a:latin typeface="Cambria Math" panose="02040503050406030204"/>
                            </a:rPr>
                          </m:ctrlPr>
                        </m:sSubPr>
                        <m:e>
                          <m:r>
                            <a:rPr lang="zh-CN" altLang="en-US" sz="1600" i="1">
                              <a:latin typeface="Cambria Math" panose="02040503050406030204" pitchFamily="18" charset="0"/>
                            </a:rPr>
                            <m:t>𝑢</m:t>
                          </m:r>
                        </m:e>
                        <m:sub>
                          <m:r>
                            <a:rPr lang="zh-CN" altLang="en-US" sz="1600" i="0">
                              <a:latin typeface="Cambria Math" panose="02040503050406030204" pitchFamily="18" charset="0"/>
                            </a:rPr>
                            <m:t>1</m:t>
                          </m:r>
                        </m:sub>
                      </m:sSub>
                      <m:r>
                        <m:rPr>
                          <m:sty m:val="p"/>
                        </m:rPr>
                        <a:rPr lang="zh-CN" altLang="en-US" sz="1600" i="0">
                          <a:latin typeface="Cambria Math" panose="02040503050406030204" pitchFamily="18" charset="0"/>
                        </a:rPr>
                        <m:t>d</m:t>
                      </m:r>
                      <m:sSub>
                        <m:sSubPr>
                          <m:ctrlPr>
                            <a:rPr lang="zh-CN" altLang="en-US" sz="1600" i="1">
                              <a:latin typeface="Cambria Math" panose="02040503050406030204"/>
                            </a:rPr>
                          </m:ctrlPr>
                        </m:sSubPr>
                        <m:e>
                          <m:r>
                            <a:rPr lang="zh-CN" altLang="en-US" sz="1600" i="1">
                              <a:latin typeface="Cambria Math" panose="02040503050406030204" pitchFamily="18" charset="0"/>
                            </a:rPr>
                            <m:t>𝐴</m:t>
                          </m:r>
                        </m:e>
                        <m:sub>
                          <m:r>
                            <a:rPr lang="zh-CN" altLang="en-US" sz="1600" i="0">
                              <a:latin typeface="Cambria Math" panose="02040503050406030204" pitchFamily="18" charset="0"/>
                            </a:rPr>
                            <m:t>1</m:t>
                          </m:r>
                        </m:sub>
                      </m:sSub>
                    </m:oMath>
                  </m:oMathPara>
                </a14:m>
                <a:endParaRPr lang="zh-CN" altLang="en-US" sz="1600" dirty="0"/>
              </a:p>
            </p:txBody>
          </p:sp>
        </mc:Choice>
        <mc:Fallback>
          <p:sp>
            <p:nvSpPr>
              <p:cNvPr id="15" name="矩形 14"/>
              <p:cNvSpPr>
                <a:spLocks noRot="1" noChangeAspect="1" noMove="1" noResize="1" noEditPoints="1" noAdjustHandles="1" noChangeArrowheads="1" noChangeShapeType="1" noTextEdit="1"/>
              </p:cNvSpPr>
              <p:nvPr/>
            </p:nvSpPr>
            <p:spPr>
              <a:xfrm>
                <a:off x="251520" y="5990339"/>
                <a:ext cx="6790267" cy="664606"/>
              </a:xfrm>
              <a:prstGeom prst="rect">
                <a:avLst/>
              </a:prstGeom>
              <a:blipFill rotWithShape="1">
                <a:blip r:embed="rId7"/>
                <a:stretch>
                  <a:fillRect l="-1" t="-58" r="4" b="22"/>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6" name="3T16.EPS" descr="id:2147503355;FounderCES"/>
          <p:cNvPicPr/>
          <p:nvPr/>
        </p:nvPicPr>
        <p:blipFill>
          <a:blip r:embed="rId1"/>
          <a:stretch>
            <a:fillRect/>
          </a:stretch>
        </p:blipFill>
        <p:spPr>
          <a:xfrm>
            <a:off x="5652120" y="886883"/>
            <a:ext cx="2897854" cy="2520280"/>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323528" y="1447304"/>
                <a:ext cx="5266268" cy="1981696"/>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平均流速</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代替截面上的实际流速</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u</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其误差用一动量修正系数</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β</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予以修正</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且不考虑液体的可压缩性</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即</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20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a:t>
                </a:r>
                <a14:m>
                  <m:oMath xmlns:m="http://schemas.openxmlformats.org/officeDocument/2006/math">
                    <m:d>
                      <m:dPr>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dPr>
                      <m:e>
                        <m:r>
                          <m:rPr>
                            <m:nor/>
                          </m:rPr>
                          <a:rPr lang="zh-CN" altLang="zh-CN" sz="20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m:t>而</m:t>
                        </m:r>
                        <m:r>
                          <a:rPr lang="en-US" altLang="zh-CN" sz="20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𝑞</m:t>
                        </m:r>
                        <m:r>
                          <a:rPr lang="en-US" altLang="zh-CN" sz="20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nary>
                          <m:naryPr>
                            <m:grow m:val="on"/>
                            <m:limLoc m:val="subSup"/>
                            <m:supHide m:val="on"/>
                            <m:ctrlPr>
                              <a:rPr lang="zh-CN" altLang="zh-CN" sz="20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naryPr>
                          <m:sub>
                            <m:r>
                              <a:rPr lang="en-US" altLang="zh-CN" sz="20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m:t>
                            </m:r>
                          </m:sub>
                          <m:sup/>
                          <m:e>
                            <m:r>
                              <a:rPr lang="en-US" altLang="zh-CN" sz="20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𝑢</m:t>
                            </m:r>
                          </m:e>
                        </m:nary>
                        <m:r>
                          <m:rPr>
                            <m:sty m:val="p"/>
                          </m:rPr>
                          <a:rPr lang="en-US" altLang="zh-CN" sz="2000">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d</m:t>
                        </m:r>
                        <m:r>
                          <a:rPr lang="en-US" altLang="zh-CN" sz="20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m:t>
                        </m:r>
                      </m:e>
                    </m:d>
                  </m:oMath>
                </a14:m>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则</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323528" y="1447304"/>
                <a:ext cx="5266268" cy="1981696"/>
              </a:xfrm>
              <a:prstGeom prst="rect">
                <a:avLst/>
              </a:prstGeom>
              <a:blipFill rotWithShape="1">
                <a:blip r:embed="rId2"/>
                <a:stretch>
                  <a:fillRect l="-6" t="-7" r="10" b="-44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1166987" y="3429000"/>
                <a:ext cx="4016228" cy="7087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smtClean="0">
                          <a:latin typeface="Cambria Math" panose="02040503050406030204" pitchFamily="18" charset="0"/>
                        </a:rPr>
                        <m:t>∑</m:t>
                      </m:r>
                      <m:r>
                        <a:rPr lang="zh-CN" altLang="en-US" i="1">
                          <a:latin typeface="Cambria Math" panose="02040503050406030204" pitchFamily="18" charset="0"/>
                        </a:rPr>
                        <m:t>𝐹</m:t>
                      </m:r>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d</m:t>
                          </m:r>
                        </m:num>
                        <m:den>
                          <m:r>
                            <m:rPr>
                              <m:sty m:val="p"/>
                            </m:rPr>
                            <a:rPr lang="zh-CN" altLang="en-US" i="0">
                              <a:latin typeface="Cambria Math" panose="02040503050406030204" pitchFamily="18" charset="0"/>
                            </a:rPr>
                            <m:t>d</m:t>
                          </m:r>
                          <m:r>
                            <a:rPr lang="zh-CN" altLang="en-US" i="1">
                              <a:latin typeface="Cambria Math" panose="02040503050406030204" pitchFamily="18" charset="0"/>
                            </a:rPr>
                            <m:t>𝑡</m:t>
                          </m:r>
                        </m:den>
                      </m:f>
                      <m:d>
                        <m:dPr>
                          <m:begChr m:val="["/>
                          <m:endChr m:val="]"/>
                          <m:ctrlPr>
                            <a:rPr lang="zh-CN" altLang="en-US" i="1">
                              <a:latin typeface="Cambria Math" panose="02040503050406030204"/>
                            </a:rPr>
                          </m:ctrlPr>
                        </m:dPr>
                        <m:e>
                          <m:nary>
                            <m:naryPr>
                              <m:grow m:val="on"/>
                              <m:limLoc m:val="subSup"/>
                              <m:supHide m:val="on"/>
                              <m:ctrlPr>
                                <a:rPr lang="zh-CN" altLang="en-US" i="1">
                                  <a:latin typeface="Cambria Math" panose="02040503050406030204"/>
                                </a:rPr>
                              </m:ctrlPr>
                            </m:naryPr>
                            <m:sub>
                              <m:r>
                                <a:rPr lang="zh-CN" altLang="en-US" i="1">
                                  <a:latin typeface="Cambria Math" panose="02040503050406030204" pitchFamily="18" charset="0"/>
                                </a:rPr>
                                <m:t>𝑉</m:t>
                              </m:r>
                            </m:sub>
                            <m:sup/>
                            <m:e>
                              <m:r>
                                <a:rPr lang="zh-CN" altLang="en-US" i="1">
                                  <a:latin typeface="Cambria Math" panose="02040503050406030204" pitchFamily="18" charset="0"/>
                                </a:rPr>
                                <m:t>𝜌</m:t>
                              </m:r>
                              <m:r>
                                <a:rPr lang="zh-CN" altLang="en-US" i="1">
                                  <a:latin typeface="Cambria Math" panose="02040503050406030204" pitchFamily="18" charset="0"/>
                                </a:rPr>
                                <m:t>𝑢</m:t>
                              </m:r>
                            </m:e>
                          </m:nary>
                          <m:r>
                            <m:rPr>
                              <m:sty m:val="p"/>
                            </m:rPr>
                            <a:rPr lang="zh-CN" altLang="en-US" i="0">
                              <a:latin typeface="Cambria Math" panose="02040503050406030204" pitchFamily="18" charset="0"/>
                            </a:rPr>
                            <m:t>d</m:t>
                          </m:r>
                          <m:r>
                            <a:rPr lang="zh-CN" altLang="en-US" i="1">
                              <a:latin typeface="Cambria Math" panose="02040503050406030204" pitchFamily="18" charset="0"/>
                            </a:rPr>
                            <m:t>𝑉</m:t>
                          </m:r>
                        </m:e>
                      </m:d>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𝑞</m:t>
                      </m:r>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𝛽</m:t>
                          </m:r>
                        </m:e>
                        <m:sub>
                          <m:r>
                            <a:rPr lang="zh-CN" altLang="en-US" i="0">
                              <a:latin typeface="Cambria Math" panose="02040503050406030204" pitchFamily="18" charset="0"/>
                            </a:rPr>
                            <m:t>2</m:t>
                          </m:r>
                        </m:sub>
                      </m:sSub>
                      <m:sSub>
                        <m:sSubPr>
                          <m:ctrlPr>
                            <a:rPr lang="zh-CN" altLang="en-US" i="1">
                              <a:latin typeface="Cambria Math" panose="02040503050406030204"/>
                            </a:rPr>
                          </m:ctrlPr>
                        </m:sSubPr>
                        <m:e>
                          <m:r>
                            <a:rPr lang="zh-CN" altLang="en-US" i="1">
                              <a:latin typeface="Cambria Math" panose="02040503050406030204" pitchFamily="18" charset="0"/>
                            </a:rPr>
                            <m:t>𝑣</m:t>
                          </m:r>
                        </m:e>
                        <m:sub>
                          <m:r>
                            <a:rPr lang="zh-CN" altLang="en-US" i="0">
                              <a:latin typeface="Cambria Math" panose="02040503050406030204" pitchFamily="18" charset="0"/>
                            </a:rPr>
                            <m:t>2</m:t>
                          </m:r>
                        </m:sub>
                      </m:sSub>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𝛽</m:t>
                          </m:r>
                        </m:e>
                        <m:sub>
                          <m:r>
                            <a:rPr lang="zh-CN" altLang="en-US" i="0">
                              <a:latin typeface="Cambria Math" panose="02040503050406030204" pitchFamily="18" charset="0"/>
                            </a:rPr>
                            <m:t>1</m:t>
                          </m:r>
                        </m:sub>
                      </m:sSub>
                      <m:sSub>
                        <m:sSubPr>
                          <m:ctrlPr>
                            <a:rPr lang="zh-CN" altLang="en-US" i="1">
                              <a:latin typeface="Cambria Math" panose="02040503050406030204"/>
                            </a:rPr>
                          </m:ctrlPr>
                        </m:sSubPr>
                        <m:e>
                          <m:r>
                            <a:rPr lang="zh-CN" altLang="en-US" i="1">
                              <a:latin typeface="Cambria Math" panose="02040503050406030204" pitchFamily="18" charset="0"/>
                            </a:rPr>
                            <m:t>𝑣</m:t>
                          </m:r>
                        </m:e>
                        <m:sub>
                          <m:r>
                            <a:rPr lang="zh-CN" altLang="en-US" i="0">
                              <a:latin typeface="Cambria Math" panose="02040503050406030204" pitchFamily="18" charset="0"/>
                            </a:rPr>
                            <m:t>1</m:t>
                          </m:r>
                        </m:sub>
                      </m:sSub>
                      <m:r>
                        <m:rPr>
                          <m:nor/>
                        </m:rPr>
                        <a:rPr lang="zh-CN" altLang="en-US" i="1">
                          <a:latin typeface="Cambria Math" panose="02040503050406030204" pitchFamily="18" charset="0"/>
                        </a:rPr>
                        <m:t>)</m:t>
                      </m:r>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1166987" y="3429000"/>
                <a:ext cx="4016228" cy="708720"/>
              </a:xfrm>
              <a:prstGeom prst="rect">
                <a:avLst/>
              </a:prstGeom>
              <a:blipFill rotWithShape="1">
                <a:blip r:embed="rId3"/>
                <a:stretch>
                  <a:fillRect l="-12" r="9" b="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323528" y="4425752"/>
                <a:ext cx="6675120" cy="65062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𝛽</m:t>
                      </m:r>
                      <m:r>
                        <a:rPr lang="zh-CN" altLang="en-US" sz="1600" i="0">
                          <a:latin typeface="Cambria Math" panose="02040503050406030204" pitchFamily="18" charset="0"/>
                        </a:rPr>
                        <m:t>=</m:t>
                      </m:r>
                      <m:f>
                        <m:fPr>
                          <m:ctrlPr>
                            <a:rPr lang="zh-CN" altLang="en-US" sz="1600" i="1">
                              <a:latin typeface="Cambria Math" panose="02040503050406030204"/>
                            </a:rPr>
                          </m:ctrlPr>
                        </m:fPr>
                        <m:num>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𝐴</m:t>
                              </m:r>
                            </m:sub>
                            <m:sup/>
                            <m:e>
                              <m:r>
                                <a:rPr lang="zh-CN" altLang="en-US" sz="1600" i="1">
                                  <a:latin typeface="Cambria Math" panose="02040503050406030204" pitchFamily="18" charset="0"/>
                                </a:rPr>
                                <m:t>𝑢</m:t>
                              </m:r>
                            </m:e>
                          </m:nary>
                          <m:r>
                            <m:rPr>
                              <m:sty m:val="p"/>
                            </m:rPr>
                            <a:rPr lang="zh-CN" altLang="en-US" sz="1600" i="0">
                              <a:latin typeface="Cambria Math" panose="02040503050406030204" pitchFamily="18" charset="0"/>
                            </a:rPr>
                            <m:t>d</m:t>
                          </m:r>
                          <m:r>
                            <a:rPr lang="zh-CN" altLang="en-US" sz="1600" i="1">
                              <a:latin typeface="Cambria Math" panose="02040503050406030204" pitchFamily="18" charset="0"/>
                            </a:rPr>
                            <m:t>𝑚</m:t>
                          </m:r>
                        </m:num>
                        <m:den>
                          <m:r>
                            <a:rPr lang="zh-CN" altLang="en-US" sz="1600" i="1">
                              <a:latin typeface="Cambria Math" panose="02040503050406030204" pitchFamily="18" charset="0"/>
                            </a:rPr>
                            <m:t>𝑚𝑣</m:t>
                          </m:r>
                        </m:den>
                      </m:f>
                      <m:r>
                        <a:rPr lang="zh-CN" altLang="en-US" sz="1600" i="0">
                          <a:latin typeface="Cambria Math" panose="02040503050406030204" pitchFamily="18" charset="0"/>
                        </a:rPr>
                        <m:t>=</m:t>
                      </m:r>
                      <m:f>
                        <m:fPr>
                          <m:ctrlPr>
                            <a:rPr lang="zh-CN" altLang="en-US" sz="1600" i="1">
                              <a:latin typeface="Cambria Math" panose="02040503050406030204"/>
                            </a:rPr>
                          </m:ctrlPr>
                        </m:fPr>
                        <m:num>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𝐴</m:t>
                              </m:r>
                            </m:sub>
                            <m:sup/>
                            <m:e>
                              <m:r>
                                <a:rPr lang="zh-CN" altLang="en-US" sz="1600" i="1">
                                  <a:latin typeface="Cambria Math" panose="02040503050406030204" pitchFamily="18" charset="0"/>
                                </a:rPr>
                                <m:t>𝑢</m:t>
                              </m:r>
                            </m:e>
                          </m:nary>
                          <m:r>
                            <m:rPr>
                              <m:nor/>
                            </m:rPr>
                            <a:rPr lang="zh-CN" altLang="en-US" sz="1600" i="1">
                              <a:latin typeface="Cambria Math" panose="02040503050406030204" pitchFamily="18" charset="0"/>
                            </a:rPr>
                            <m:t>(</m:t>
                          </m:r>
                          <m:r>
                            <a:rPr lang="zh-CN" altLang="en-US" sz="1600" i="1">
                              <a:latin typeface="Cambria Math" panose="02040503050406030204" pitchFamily="18" charset="0"/>
                            </a:rPr>
                            <m:t>𝜌</m:t>
                          </m:r>
                          <m:r>
                            <a:rPr lang="zh-CN" altLang="en-US" sz="1600" i="1">
                              <a:latin typeface="Cambria Math" panose="02040503050406030204" pitchFamily="18" charset="0"/>
                            </a:rPr>
                            <m:t>𝑢</m:t>
                          </m:r>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r>
                            <m:rPr>
                              <m:nor/>
                            </m:rPr>
                            <a:rPr lang="zh-CN" altLang="en-US" sz="1600" i="1">
                              <a:latin typeface="Cambria Math" panose="02040503050406030204" pitchFamily="18" charset="0"/>
                            </a:rPr>
                            <m:t>)</m:t>
                          </m:r>
                        </m:num>
                        <m:den>
                          <m:r>
                            <m:rPr>
                              <m:nor/>
                            </m:rPr>
                            <a:rPr lang="zh-CN" altLang="en-US" sz="1600" i="1">
                              <a:latin typeface="Cambria Math" panose="02040503050406030204" pitchFamily="18" charset="0"/>
                            </a:rPr>
                            <m:t>(</m:t>
                          </m:r>
                          <m:r>
                            <a:rPr lang="zh-CN" altLang="en-US" sz="1600" i="1">
                              <a:latin typeface="Cambria Math" panose="02040503050406030204" pitchFamily="18" charset="0"/>
                            </a:rPr>
                            <m:t>𝜌</m:t>
                          </m:r>
                          <m:r>
                            <a:rPr lang="zh-CN" altLang="en-US" sz="1600" i="1">
                              <a:latin typeface="Cambria Math" panose="02040503050406030204" pitchFamily="18" charset="0"/>
                            </a:rPr>
                            <m:t>𝑣𝐴</m:t>
                          </m:r>
                          <m:r>
                            <m:rPr>
                              <m:nor/>
                            </m:rPr>
                            <a:rPr lang="zh-CN" altLang="en-US" sz="1600" i="1">
                              <a:latin typeface="Cambria Math" panose="02040503050406030204" pitchFamily="18" charset="0"/>
                            </a:rPr>
                            <m:t>)</m:t>
                          </m:r>
                          <m:r>
                            <a:rPr lang="zh-CN" altLang="en-US" sz="1600" i="1">
                              <a:latin typeface="Cambria Math" panose="02040503050406030204" pitchFamily="18" charset="0"/>
                            </a:rPr>
                            <m:t>𝑣</m:t>
                          </m:r>
                        </m:den>
                      </m:f>
                      <m:r>
                        <a:rPr lang="zh-CN" altLang="en-US" sz="1600" i="0">
                          <a:latin typeface="Cambria Math" panose="02040503050406030204" pitchFamily="18" charset="0"/>
                        </a:rPr>
                        <m:t>=</m:t>
                      </m:r>
                      <m:f>
                        <m:fPr>
                          <m:ctrlPr>
                            <a:rPr lang="zh-CN" altLang="en-US" sz="1600" i="1">
                              <a:latin typeface="Cambria Math" panose="02040503050406030204"/>
                            </a:rPr>
                          </m:ctrlPr>
                        </m:fPr>
                        <m:num>
                          <m:nary>
                            <m:naryPr>
                              <m:grow m:val="on"/>
                              <m:limLoc m:val="subSup"/>
                              <m:supHide m:val="on"/>
                              <m:ctrlPr>
                                <a:rPr lang="zh-CN" altLang="en-US" sz="1600" i="1">
                                  <a:latin typeface="Cambria Math" panose="02040503050406030204"/>
                                </a:rPr>
                              </m:ctrlPr>
                            </m:naryPr>
                            <m:sub>
                              <m:r>
                                <a:rPr lang="zh-CN" altLang="en-US" sz="1600" i="1">
                                  <a:latin typeface="Cambria Math" panose="02040503050406030204" pitchFamily="18" charset="0"/>
                                </a:rPr>
                                <m:t>𝐴</m:t>
                              </m:r>
                            </m:sub>
                            <m:sup/>
                            <m:e/>
                          </m:nary>
                          <m:sSup>
                            <m:sSupPr>
                              <m:ctrlPr>
                                <a:rPr lang="zh-CN" altLang="en-US" sz="1600" i="1">
                                  <a:latin typeface="Cambria Math" panose="02040503050406030204"/>
                                </a:rPr>
                              </m:ctrlPr>
                            </m:sSupPr>
                            <m:e>
                              <m:r>
                                <a:rPr lang="zh-CN" altLang="en-US" sz="1600" i="1">
                                  <a:latin typeface="Cambria Math" panose="02040503050406030204" pitchFamily="18" charset="0"/>
                                </a:rPr>
                                <m:t>𝑢</m:t>
                              </m:r>
                            </m:e>
                            <m:sup>
                              <m:r>
                                <a:rPr lang="zh-CN" altLang="en-US" sz="1600" i="0">
                                  <a:latin typeface="Cambria Math" panose="02040503050406030204" pitchFamily="18" charset="0"/>
                                </a:rPr>
                                <m:t>2</m:t>
                              </m:r>
                            </m:sup>
                          </m:sSup>
                          <m:r>
                            <m:rPr>
                              <m:sty m:val="p"/>
                            </m:rPr>
                            <a:rPr lang="zh-CN" altLang="en-US" sz="1600" i="0">
                              <a:latin typeface="Cambria Math" panose="02040503050406030204" pitchFamily="18" charset="0"/>
                            </a:rPr>
                            <m:t>d</m:t>
                          </m:r>
                          <m:r>
                            <a:rPr lang="zh-CN" altLang="en-US" sz="1600" i="1">
                              <a:latin typeface="Cambria Math" panose="02040503050406030204" pitchFamily="18" charset="0"/>
                            </a:rPr>
                            <m:t>𝐴</m:t>
                          </m:r>
                        </m:num>
                        <m:den>
                          <m:sSup>
                            <m:sSupPr>
                              <m:ctrlPr>
                                <a:rPr lang="zh-CN" altLang="en-US" sz="1600" i="1">
                                  <a:latin typeface="Cambria Math" panose="02040503050406030204"/>
                                </a:rPr>
                              </m:ctrlPr>
                            </m:sSupPr>
                            <m:e>
                              <m:r>
                                <a:rPr lang="zh-CN" altLang="en-US" sz="1600" i="1">
                                  <a:latin typeface="Cambria Math" panose="02040503050406030204" pitchFamily="18" charset="0"/>
                                </a:rPr>
                                <m:t>𝑣</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𝐴</m:t>
                          </m:r>
                        </m:den>
                      </m:f>
                    </m:oMath>
                  </m:oMathPara>
                </a14:m>
                <a:endParaRPr lang="zh-CN" altLang="en-US" sz="1600" dirty="0"/>
              </a:p>
            </p:txBody>
          </p:sp>
        </mc:Choice>
        <mc:Fallback>
          <p:sp>
            <p:nvSpPr>
              <p:cNvPr id="20" name="矩形 19"/>
              <p:cNvSpPr>
                <a:spLocks noRot="1" noChangeAspect="1" noMove="1" noResize="1" noEditPoints="1" noAdjustHandles="1" noChangeArrowheads="1" noChangeShapeType="1" noTextEdit="1"/>
              </p:cNvSpPr>
              <p:nvPr/>
            </p:nvSpPr>
            <p:spPr>
              <a:xfrm>
                <a:off x="323528" y="4425752"/>
                <a:ext cx="6675120" cy="650627"/>
              </a:xfrm>
              <a:prstGeom prst="rect">
                <a:avLst/>
              </a:prstGeom>
              <a:blipFill rotWithShape="1">
                <a:blip r:embed="rId4"/>
                <a:stretch>
                  <a:fillRect l="-5" t="-67" r="5" b="29"/>
                </a:stretch>
              </a:blipFill>
            </p:spPr>
            <p:txBody>
              <a:bodyPr/>
              <a:lstStyle/>
              <a:p>
                <a:r>
                  <a:rPr lang="zh-CN" altLang="en-US">
                    <a:noFill/>
                  </a:rPr>
                  <a:t> </a:t>
                </a:r>
              </a:p>
            </p:txBody>
          </p:sp>
        </mc:Fallback>
      </mc:AlternateContent>
      <p:sp>
        <p:nvSpPr>
          <p:cNvPr id="21" name="矩形 20"/>
          <p:cNvSpPr/>
          <p:nvPr/>
        </p:nvSpPr>
        <p:spPr>
          <a:xfrm>
            <a:off x="315349" y="5278488"/>
            <a:ext cx="6154249" cy="308931"/>
          </a:xfrm>
          <a:prstGeom prst="rect">
            <a:avLst/>
          </a:prstGeom>
        </p:spPr>
        <p:txBody>
          <a:bodyPr wrap="none">
            <a:spAutoFit/>
          </a:bodyPr>
          <a:lstStyle/>
          <a:p>
            <a:pPr indent="266700">
              <a:lnSpc>
                <a:spcPts val="1575"/>
              </a:lnSpc>
              <a:spcAft>
                <a:spcPts val="0"/>
              </a:spcAft>
            </a:pPr>
            <a:r>
              <a:rPr lang="zh-CN" altLang="zh-CN" sz="2000" dirty="0">
                <a:solidFill>
                  <a:srgbClr val="000000"/>
                </a:solidFill>
                <a:latin typeface="NEU-BZ-S92"/>
                <a:ea typeface="黑体" panose="02010609060101010101" pitchFamily="49" charset="-122"/>
                <a:cs typeface="Times New Roman" panose="02020603050405020304" pitchFamily="18" charset="0"/>
              </a:rPr>
              <a:t>对于作恒定流动的液体</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 右边第一项等于零</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有</a:t>
            </a:r>
            <a:r>
              <a:rPr lang="zh-CN" altLang="en-US" sz="20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2699792" y="5953064"/>
                <a:ext cx="2644955"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nor/>
                        </m:rPr>
                        <a:rPr lang="zh-CN" altLang="en-US" sz="2000" smtClean="0">
                          <a:latin typeface="Cambria Math" panose="02040503050406030204" pitchFamily="18" charset="0"/>
                        </a:rPr>
                        <m:t>∑</m:t>
                      </m:r>
                      <m:r>
                        <a:rPr lang="zh-CN" altLang="en-US" sz="2000" i="1">
                          <a:latin typeface="Cambria Math" panose="02040503050406030204" pitchFamily="18" charset="0"/>
                        </a:rPr>
                        <m:t>𝐹</m:t>
                      </m:r>
                      <m:r>
                        <a:rPr lang="zh-CN" altLang="en-US" sz="2000" i="0">
                          <a:latin typeface="Cambria Math" panose="02040503050406030204" pitchFamily="18" charset="0"/>
                        </a:rPr>
                        <m:t>=</m:t>
                      </m:r>
                      <m:r>
                        <a:rPr lang="zh-CN" altLang="en-US" sz="2000" i="1">
                          <a:latin typeface="Cambria Math" panose="02040503050406030204" pitchFamily="18" charset="0"/>
                        </a:rPr>
                        <m:t>𝜌</m:t>
                      </m:r>
                      <m:r>
                        <a:rPr lang="zh-CN" altLang="en-US" sz="2000" i="1">
                          <a:latin typeface="Cambria Math" panose="02040503050406030204" pitchFamily="18" charset="0"/>
                        </a:rPr>
                        <m:t>𝑞</m:t>
                      </m:r>
                      <m:r>
                        <m:rPr>
                          <m:nor/>
                        </m:rPr>
                        <a:rPr lang="zh-CN" altLang="en-US" sz="2000" i="1">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𝛽</m:t>
                          </m:r>
                        </m:e>
                        <m:sub>
                          <m:r>
                            <a:rPr lang="zh-CN" altLang="en-US" sz="2000" i="0">
                              <a:latin typeface="Cambria Math" panose="02040503050406030204" pitchFamily="18" charset="0"/>
                            </a:rPr>
                            <m:t>2</m:t>
                          </m:r>
                        </m:sub>
                      </m:sSub>
                      <m:sSub>
                        <m:sSubPr>
                          <m:ctrlPr>
                            <a:rPr lang="zh-CN" altLang="en-US" sz="2000" i="1">
                              <a:latin typeface="Cambria Math" panose="02040503050406030204"/>
                            </a:rPr>
                          </m:ctrlPr>
                        </m:sSubPr>
                        <m:e>
                          <m:r>
                            <a:rPr lang="zh-CN" altLang="en-US" sz="2000" i="1">
                              <a:latin typeface="Cambria Math" panose="02040503050406030204" pitchFamily="18" charset="0"/>
                            </a:rPr>
                            <m:t>𝑣</m:t>
                          </m:r>
                        </m:e>
                        <m:sub>
                          <m:r>
                            <a:rPr lang="zh-CN" altLang="en-US" sz="2000" i="0">
                              <a:latin typeface="Cambria Math" panose="02040503050406030204" pitchFamily="18" charset="0"/>
                            </a:rPr>
                            <m:t>2</m:t>
                          </m:r>
                        </m:sub>
                      </m:sSub>
                      <m:r>
                        <m:rPr>
                          <m:nor/>
                        </m:rPr>
                        <a:rPr lang="zh-CN" altLang="en-US" sz="2000" i="1">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𝛽</m:t>
                          </m:r>
                        </m:e>
                        <m:sub>
                          <m:r>
                            <a:rPr lang="zh-CN" altLang="en-US" sz="2000" i="0">
                              <a:latin typeface="Cambria Math" panose="02040503050406030204" pitchFamily="18" charset="0"/>
                            </a:rPr>
                            <m:t>1</m:t>
                          </m:r>
                        </m:sub>
                      </m:sSub>
                      <m:sSub>
                        <m:sSubPr>
                          <m:ctrlPr>
                            <a:rPr lang="zh-CN" altLang="en-US" sz="2000" i="1">
                              <a:latin typeface="Cambria Math" panose="02040503050406030204"/>
                            </a:rPr>
                          </m:ctrlPr>
                        </m:sSubPr>
                        <m:e>
                          <m:r>
                            <a:rPr lang="zh-CN" altLang="en-US" sz="2000" i="1">
                              <a:latin typeface="Cambria Math" panose="02040503050406030204" pitchFamily="18" charset="0"/>
                            </a:rPr>
                            <m:t>𝑣</m:t>
                          </m:r>
                        </m:e>
                        <m:sub>
                          <m:r>
                            <a:rPr lang="zh-CN" altLang="en-US" sz="2000" i="0">
                              <a:latin typeface="Cambria Math" panose="02040503050406030204" pitchFamily="18" charset="0"/>
                            </a:rPr>
                            <m:t>1</m:t>
                          </m:r>
                        </m:sub>
                      </m:sSub>
                      <m:r>
                        <m:rPr>
                          <m:nor/>
                        </m:rPr>
                        <a:rPr lang="zh-CN" altLang="en-US" sz="2000" i="1">
                          <a:latin typeface="Cambria Math" panose="02040503050406030204" pitchFamily="18" charset="0"/>
                        </a:rPr>
                        <m:t>)</m:t>
                      </m:r>
                    </m:oMath>
                  </m:oMathPara>
                </a14:m>
                <a:endParaRPr lang="zh-CN" altLang="en-US" sz="2000" dirty="0"/>
              </a:p>
            </p:txBody>
          </p:sp>
        </mc:Choice>
        <mc:Fallback>
          <p:sp>
            <p:nvSpPr>
              <p:cNvPr id="22" name="矩形 21"/>
              <p:cNvSpPr>
                <a:spLocks noRot="1" noChangeAspect="1" noMove="1" noResize="1" noEditPoints="1" noAdjustHandles="1" noChangeArrowheads="1" noChangeShapeType="1" noTextEdit="1"/>
              </p:cNvSpPr>
              <p:nvPr/>
            </p:nvSpPr>
            <p:spPr>
              <a:xfrm>
                <a:off x="2699792" y="5953064"/>
                <a:ext cx="2644955" cy="400110"/>
              </a:xfrm>
              <a:prstGeom prst="rect">
                <a:avLst/>
              </a:prstGeom>
              <a:blipFill rotWithShape="1">
                <a:blip r:embed="rId5"/>
                <a:stretch>
                  <a:fillRect l="-15" t="-143" r="22" b="158"/>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液体动力学</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四、动量方程</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6" name="图片 5"/>
          <p:cNvPicPr>
            <a:picLocks noChangeAspect="1"/>
          </p:cNvPicPr>
          <p:nvPr/>
        </p:nvPicPr>
        <p:blipFill rotWithShape="1">
          <a:blip r:embed="rId1"/>
          <a:srcRect l="2363" t="27999" r="30920" b="10402"/>
          <a:stretch>
            <a:fillRect/>
          </a:stretch>
        </p:blipFill>
        <p:spPr>
          <a:xfrm>
            <a:off x="251520" y="3448089"/>
            <a:ext cx="6787275" cy="3524973"/>
          </a:xfrm>
          <a:prstGeom prst="rect">
            <a:avLst/>
          </a:prstGeom>
        </p:spPr>
      </p:pic>
      <p:pic>
        <p:nvPicPr>
          <p:cNvPr id="8" name="图片 7"/>
          <p:cNvPicPr>
            <a:picLocks noChangeAspect="1"/>
          </p:cNvPicPr>
          <p:nvPr/>
        </p:nvPicPr>
        <p:blipFill rotWithShape="1">
          <a:blip r:embed="rId1"/>
          <a:srcRect l="68900" t="31800" b="22000"/>
          <a:stretch>
            <a:fillRect/>
          </a:stretch>
        </p:blipFill>
        <p:spPr>
          <a:xfrm>
            <a:off x="5868144" y="620687"/>
            <a:ext cx="3203848" cy="2677111"/>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23" name="文本框 19"/>
          <p:cNvSpPr txBox="1">
            <a:spLocks noChangeArrowheads="1"/>
          </p:cNvSpPr>
          <p:nvPr/>
        </p:nvSpPr>
        <p:spPr bwMode="auto">
          <a:xfrm>
            <a:off x="467544"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4" name="文本框 23"/>
          <p:cNvSpPr txBox="1"/>
          <p:nvPr/>
        </p:nvSpPr>
        <p:spPr>
          <a:xfrm>
            <a:off x="438545" y="1953416"/>
            <a:ext cx="8480087" cy="10156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342900" indent="-342900">
              <a:buFont typeface="Wingdings" panose="05000000000000000000" pitchFamily="2" charset="2"/>
              <a:buChar char="Ø"/>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层流时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液体流速较低</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质点受粘性制约</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不能随意运动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粘性力</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起主导作用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液体流速较高</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粘性的制约作用减弱</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惯性力起主导作用。</a:t>
            </a:r>
            <a:endParaRPr lang="zh-CN" altLang="en-US" sz="2000" dirty="0"/>
          </a:p>
        </p:txBody>
      </p:sp>
      <p:sp>
        <p:nvSpPr>
          <p:cNvPr id="25" name="文本框 24"/>
          <p:cNvSpPr txBox="1">
            <a:spLocks noChangeArrowheads="1"/>
          </p:cNvSpPr>
          <p:nvPr/>
        </p:nvSpPr>
        <p:spPr bwMode="auto">
          <a:xfrm>
            <a:off x="323528" y="3119431"/>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6" name="文本框 25"/>
          <p:cNvSpPr txBox="1"/>
          <p:nvPr/>
        </p:nvSpPr>
        <p:spPr>
          <a:xfrm>
            <a:off x="35346" y="1477234"/>
            <a:ext cx="54543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ctr">
              <a:lnSpc>
                <a:spcPct val="100000"/>
              </a:lnSpc>
              <a:buFont typeface="Arial" panose="020B0604020202020204" pitchFamily="34" charset="0"/>
              <a:buNone/>
              <a:defRPr sz="1800">
                <a:solidFill>
                  <a:srgbClr val="184972"/>
                </a:solidFill>
                <a:latin typeface="Times New Roman" panose="02020603050405020304" pitchFamily="18" charset="0"/>
                <a:ea typeface="黑体" panose="02010609060101010101" pitchFamily="49" charset="-122"/>
              </a:defRPr>
            </a:lvl1pPr>
            <a:lvl2pPr marL="742950" indent="-285750">
              <a:lnSpc>
                <a:spcPct val="90000"/>
              </a:lnSpc>
              <a:spcBef>
                <a:spcPts val="500"/>
              </a:spcBef>
              <a:buFont typeface="Arial" panose="020B0604020202020204" pitchFamily="34" charset="0"/>
              <a:buChar char="•"/>
              <a:defRPr sz="2400">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Calibri" panose="020F0502020204030204" pitchFamily="34" charset="0"/>
              </a:defRPr>
            </a:lvl9pPr>
          </a:lstStyle>
          <a:p>
            <a:r>
              <a:rPr lang="zh-CN" altLang="en-US" dirty="0"/>
              <a:t>（一）</a:t>
            </a:r>
            <a:r>
              <a:rPr lang="zh-CN" altLang="zh-CN" dirty="0"/>
              <a:t>流态</a:t>
            </a:r>
            <a:r>
              <a:rPr lang="zh-CN" altLang="en-US" dirty="0"/>
              <a:t>（</a:t>
            </a:r>
            <a:r>
              <a:rPr lang="zh-CN" altLang="zh-CN" dirty="0"/>
              <a:t>层流和湍流是两种不同性质的</a:t>
            </a:r>
            <a:r>
              <a:rPr lang="zh-CN" altLang="en-US" dirty="0"/>
              <a:t>）</a:t>
            </a:r>
            <a:r>
              <a:rPr lang="zh-CN" altLang="zh-CN" dirty="0"/>
              <a:t>。</a:t>
            </a:r>
            <a:endParaRPr lang="en-US" altLang="zh-CN" dirty="0"/>
          </a:p>
        </p:txBody>
      </p:sp>
      <p:sp>
        <p:nvSpPr>
          <p:cNvPr id="27" name="矩形 26"/>
          <p:cNvSpPr/>
          <p:nvPr/>
        </p:nvSpPr>
        <p:spPr>
          <a:xfrm>
            <a:off x="2195736" y="3157565"/>
            <a:ext cx="4147289" cy="301173"/>
          </a:xfrm>
          <a:prstGeom prst="rect">
            <a:avLst/>
          </a:prstGeom>
        </p:spPr>
        <p:txBody>
          <a:bodyPr wrap="none">
            <a:spAutoFit/>
          </a:bodyPr>
          <a:lstStyle/>
          <a:p>
            <a:pPr indent="266700">
              <a:lnSpc>
                <a:spcPts val="1575"/>
              </a:lnSpc>
              <a:spcAft>
                <a:spcPts val="0"/>
              </a:spcAft>
            </a:pP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液体的流动状态</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可用雷诺数来判别。</a:t>
            </a:r>
            <a:endPar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矩形 27"/>
              <p:cNvSpPr/>
              <p:nvPr/>
            </p:nvSpPr>
            <p:spPr>
              <a:xfrm>
                <a:off x="2339752" y="3573016"/>
                <a:ext cx="1081898" cy="617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a:rPr>
                          </m:ctrlPr>
                        </m:fPr>
                        <m:num>
                          <m:r>
                            <a:rPr lang="en-US" altLang="zh-CN" b="0" i="1" smtClean="0">
                              <a:latin typeface="Cambria Math" panose="02040503050406030204" pitchFamily="18" charset="0"/>
                            </a:rPr>
                            <m:t>𝑣</m:t>
                          </m:r>
                          <m:r>
                            <a:rPr lang="zh-CN" altLang="en-US" i="1">
                              <a:latin typeface="Cambria Math" panose="02040503050406030204" pitchFamily="18" charset="0"/>
                            </a:rPr>
                            <m:t>𝑑</m:t>
                          </m:r>
                        </m:num>
                        <m:den>
                          <m:r>
                            <a:rPr lang="zh-CN" altLang="en-US" i="1">
                              <a:latin typeface="Cambria Math" panose="02040503050406030204" pitchFamily="18" charset="0"/>
                            </a:rPr>
                            <m:t>𝜈</m:t>
                          </m:r>
                        </m:den>
                      </m:f>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2339752" y="3573016"/>
                <a:ext cx="1081898" cy="617413"/>
              </a:xfrm>
              <a:prstGeom prst="rect">
                <a:avLst/>
              </a:prstGeom>
              <a:blipFill rotWithShape="1">
                <a:blip r:embed="rId1"/>
                <a:stretch>
                  <a:fillRect l="-38" t="-82" r="25" b="10"/>
                </a:stretch>
              </a:blipFill>
            </p:spPr>
            <p:txBody>
              <a:bodyPr/>
              <a:lstStyle/>
              <a:p>
                <a:r>
                  <a:rPr lang="zh-CN" altLang="en-US">
                    <a:noFill/>
                  </a:rPr>
                  <a:t> </a:t>
                </a:r>
              </a:p>
            </p:txBody>
          </p:sp>
        </mc:Fallback>
      </mc:AlternateContent>
      <p:sp>
        <p:nvSpPr>
          <p:cNvPr id="29" name="文本框 28"/>
          <p:cNvSpPr txBox="1"/>
          <p:nvPr/>
        </p:nvSpPr>
        <p:spPr>
          <a:xfrm>
            <a:off x="4269380" y="3697056"/>
            <a:ext cx="4572000" cy="369332"/>
          </a:xfrm>
          <a:prstGeom prst="rect">
            <a:avLst/>
          </a:prstGeom>
          <a:noFill/>
        </p:spPr>
        <p:txBody>
          <a:bodyPr wrap="square">
            <a:spAutoFit/>
          </a:bodyPr>
          <a:lstStyle/>
          <a:p>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管内的平均流速</a:t>
            </a:r>
            <a:r>
              <a:rPr lang="zh-CN" altLang="en-US"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管径</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l-GR"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运动粘度</a:t>
            </a:r>
            <a:endParaRPr lang="zh-CN" altLang="en-US" dirty="0"/>
          </a:p>
        </p:txBody>
      </p:sp>
      <p:sp>
        <p:nvSpPr>
          <p:cNvPr id="30" name="文本框 29"/>
          <p:cNvSpPr txBox="1"/>
          <p:nvPr/>
        </p:nvSpPr>
        <p:spPr>
          <a:xfrm>
            <a:off x="596178" y="4304706"/>
            <a:ext cx="8008269" cy="369332"/>
          </a:xfrm>
          <a:prstGeom prst="rect">
            <a:avLst/>
          </a:prstGeom>
          <a:noFill/>
        </p:spPr>
        <p:txBody>
          <a:bodyPr wrap="square">
            <a:spAutoFit/>
          </a:bodyPr>
          <a:lstStyle/>
          <a:p>
            <a:pPr marL="285750" indent="-285750">
              <a:buFont typeface="Wingdings" panose="05000000000000000000" pitchFamily="2" charset="2"/>
              <a:buChar char="Ø"/>
            </a:pP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雷诺数</a:t>
            </a:r>
            <a:r>
              <a:rPr lang="en-US" altLang="zh-CN" sz="1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小于临界雷诺数</a:t>
            </a:r>
            <a:r>
              <a:rPr lang="en-US" altLang="zh-CN" sz="18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sz="18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cr</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液流为层流</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反之</a:t>
            </a:r>
            <a:r>
              <a:rPr lang="zh-CN" altLang="en-US"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为湍流</a:t>
            </a:r>
            <a:endParaRPr lang="zh-CN" altLang="en-US" dirty="0"/>
          </a:p>
        </p:txBody>
      </p:sp>
      <p:graphicFrame>
        <p:nvGraphicFramePr>
          <p:cNvPr id="31" name="表格 30"/>
          <p:cNvGraphicFramePr>
            <a:graphicFrameLocks noGrp="1"/>
          </p:cNvGraphicFramePr>
          <p:nvPr/>
        </p:nvGraphicFramePr>
        <p:xfrm>
          <a:off x="596178" y="4797514"/>
          <a:ext cx="7861014" cy="1628946"/>
        </p:xfrm>
        <a:graphic>
          <a:graphicData uri="http://schemas.openxmlformats.org/drawingml/2006/table">
            <a:tbl>
              <a:tblPr firstRow="1" firstCol="1" bandRow="1">
                <a:tableStyleId>{5C22544A-7EE6-4342-B048-85BDC9FD1C3A}</a:tableStyleId>
              </a:tblPr>
              <a:tblGrid>
                <a:gridCol w="2247877"/>
                <a:gridCol w="1798302"/>
                <a:gridCol w="53388"/>
                <a:gridCol w="2247877"/>
                <a:gridCol w="1513570"/>
              </a:tblGrid>
              <a:tr h="389880">
                <a:tc>
                  <a:txBody>
                    <a:bodyPr/>
                    <a:lstStyle/>
                    <a:p>
                      <a:pPr algn="ctr">
                        <a:lnSpc>
                          <a:spcPts val="1065"/>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管道的形状</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65"/>
                        </a:lnSpc>
                        <a:spcAft>
                          <a:spcPts val="0"/>
                        </a:spcAft>
                      </a:pPr>
                      <a:r>
                        <a:rPr lang="en-US" sz="1200" dirty="0" err="1">
                          <a:solidFill>
                            <a:srgbClr val="184972"/>
                          </a:solidFill>
                          <a:effectLst/>
                          <a:latin typeface="Times New Roman" panose="02020603050405020304" pitchFamily="18" charset="0"/>
                          <a:ea typeface="黑体" panose="02010609060101010101" pitchFamily="49" charset="-122"/>
                        </a:rPr>
                        <a:t>Re</a:t>
                      </a:r>
                      <a:r>
                        <a:rPr lang="en-US" sz="1200" baseline="-25000" dirty="0" err="1">
                          <a:solidFill>
                            <a:srgbClr val="184972"/>
                          </a:solidFill>
                          <a:effectLst/>
                          <a:latin typeface="Times New Roman" panose="02020603050405020304" pitchFamily="18" charset="0"/>
                          <a:ea typeface="黑体" panose="02010609060101010101" pitchFamily="49" charset="-122"/>
                        </a:rPr>
                        <a:t>cr</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ct val="150000"/>
                        </a:lnSpc>
                        <a:spcAft>
                          <a:spcPts val="0"/>
                        </a:spcAft>
                      </a:pPr>
                      <a:r>
                        <a:rPr lang="en-US" sz="1200" dirty="0">
                          <a:solidFill>
                            <a:srgbClr val="184972"/>
                          </a:solidFill>
                          <a:effectLst/>
                          <a:latin typeface="Times New Roman" panose="02020603050405020304" pitchFamily="18" charset="0"/>
                          <a:ea typeface="黑体" panose="02010609060101010101" pitchFamily="49" charset="-122"/>
                        </a:rPr>
                        <a:t> </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065"/>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管道的形状</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65"/>
                        </a:lnSpc>
                        <a:spcAft>
                          <a:spcPts val="0"/>
                        </a:spcAft>
                      </a:pPr>
                      <a:r>
                        <a:rPr lang="en-US" sz="1200" dirty="0" err="1">
                          <a:solidFill>
                            <a:srgbClr val="184972"/>
                          </a:solidFill>
                          <a:effectLst/>
                          <a:latin typeface="Times New Roman" panose="02020603050405020304" pitchFamily="18" charset="0"/>
                          <a:ea typeface="黑体" panose="02010609060101010101" pitchFamily="49" charset="-122"/>
                        </a:rPr>
                        <a:t>Re</a:t>
                      </a:r>
                      <a:r>
                        <a:rPr lang="en-US" sz="1200" baseline="-25000" dirty="0" err="1">
                          <a:solidFill>
                            <a:srgbClr val="184972"/>
                          </a:solidFill>
                          <a:effectLst/>
                          <a:latin typeface="Times New Roman" panose="02020603050405020304" pitchFamily="18" charset="0"/>
                          <a:ea typeface="黑体" panose="02010609060101010101" pitchFamily="49" charset="-122"/>
                        </a:rPr>
                        <a:t>cr</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1239066">
                <a:tc>
                  <a:txBody>
                    <a:bodyPr/>
                    <a:lstStyle/>
                    <a:p>
                      <a:pPr algn="ctr">
                        <a:lnSpc>
                          <a:spcPct val="150000"/>
                        </a:lnSpc>
                        <a:spcAft>
                          <a:spcPts val="0"/>
                        </a:spcAft>
                      </a:pPr>
                      <a:r>
                        <a:rPr lang="zh-CN" sz="1200" b="0" dirty="0">
                          <a:solidFill>
                            <a:schemeClr val="tx1"/>
                          </a:solidFill>
                          <a:effectLst/>
                          <a:latin typeface="Times New Roman" panose="02020603050405020304" pitchFamily="18" charset="0"/>
                          <a:ea typeface="黑体" panose="02010609060101010101" pitchFamily="49" charset="-122"/>
                        </a:rPr>
                        <a:t>光滑的金属圆管</a:t>
                      </a:r>
                      <a:endParaRPr lang="zh-CN" sz="1200" b="0" dirty="0">
                        <a:solidFill>
                          <a:schemeClr val="tx1"/>
                        </a:solidFill>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b="0" dirty="0">
                          <a:solidFill>
                            <a:schemeClr val="tx1"/>
                          </a:solidFill>
                          <a:effectLst/>
                          <a:latin typeface="Times New Roman" panose="02020603050405020304" pitchFamily="18" charset="0"/>
                          <a:ea typeface="黑体" panose="02010609060101010101" pitchFamily="49" charset="-122"/>
                        </a:rPr>
                        <a:t>橡胶软管</a:t>
                      </a:r>
                      <a:endParaRPr lang="zh-CN" sz="1200" b="0" dirty="0">
                        <a:solidFill>
                          <a:schemeClr val="tx1"/>
                        </a:solidFill>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b="0" dirty="0">
                          <a:solidFill>
                            <a:schemeClr val="tx1"/>
                          </a:solidFill>
                          <a:effectLst/>
                          <a:latin typeface="Times New Roman" panose="02020603050405020304" pitchFamily="18" charset="0"/>
                          <a:ea typeface="黑体" panose="02010609060101010101" pitchFamily="49" charset="-122"/>
                        </a:rPr>
                        <a:t>光滑的同心环状缝隙</a:t>
                      </a:r>
                      <a:endParaRPr lang="zh-CN" sz="1200" b="0" dirty="0">
                        <a:solidFill>
                          <a:schemeClr val="tx1"/>
                        </a:solidFill>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b="0" dirty="0">
                          <a:solidFill>
                            <a:schemeClr val="tx1"/>
                          </a:solidFill>
                          <a:effectLst/>
                          <a:latin typeface="Times New Roman" panose="02020603050405020304" pitchFamily="18" charset="0"/>
                          <a:ea typeface="黑体" panose="02010609060101010101" pitchFamily="49" charset="-122"/>
                        </a:rPr>
                        <a:t>光滑的偏心环状缝隙</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101600" marR="10160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2000~2320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1600~2000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1100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1000</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cPr/>
                </a:tc>
                <a:tc>
                  <a:txBody>
                    <a:bodyPr/>
                    <a:lstStyle/>
                    <a:p>
                      <a:pPr algn="ctr">
                        <a:lnSpc>
                          <a:spcPct val="150000"/>
                        </a:lnSpc>
                        <a:spcAft>
                          <a:spcPts val="0"/>
                        </a:spcAft>
                      </a:pPr>
                      <a:r>
                        <a:rPr lang="zh-CN" sz="1200" dirty="0">
                          <a:effectLst/>
                          <a:latin typeface="Times New Roman" panose="02020603050405020304" pitchFamily="18" charset="0"/>
                          <a:ea typeface="黑体" panose="02010609060101010101" pitchFamily="49" charset="-122"/>
                        </a:rPr>
                        <a:t>带环槽的同心环状缝隙</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dirty="0">
                          <a:effectLst/>
                          <a:latin typeface="Times New Roman" panose="02020603050405020304" pitchFamily="18" charset="0"/>
                          <a:ea typeface="黑体" panose="02010609060101010101" pitchFamily="49" charset="-122"/>
                        </a:rPr>
                        <a:t>带环槽的偏心环状缝隙</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dirty="0">
                          <a:effectLst/>
                          <a:latin typeface="Times New Roman" panose="02020603050405020304" pitchFamily="18" charset="0"/>
                          <a:ea typeface="黑体" panose="02010609060101010101" pitchFamily="49" charset="-122"/>
                        </a:rPr>
                        <a:t>圆柱形滑阀阀口</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zh-CN" sz="1200" dirty="0">
                          <a:effectLst/>
                          <a:latin typeface="Times New Roman" panose="02020603050405020304" pitchFamily="18" charset="0"/>
                          <a:ea typeface="黑体" panose="02010609060101010101" pitchFamily="49" charset="-122"/>
                        </a:rPr>
                        <a:t>锥阀阀口</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700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400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260</a:t>
                      </a:r>
                      <a:endParaRPr lang="zh-CN" sz="1200" dirty="0">
                        <a:effectLst/>
                        <a:latin typeface="Times New Roman" panose="02020603050405020304" pitchFamily="18" charset="0"/>
                        <a:ea typeface="黑体" panose="02010609060101010101" pitchFamily="49" charset="-122"/>
                      </a:endParaRPr>
                    </a:p>
                    <a:p>
                      <a:pPr algn="ctr">
                        <a:lnSpc>
                          <a:spcPct val="150000"/>
                        </a:lnSpc>
                        <a:spcAft>
                          <a:spcPts val="0"/>
                        </a:spcAft>
                      </a:pPr>
                      <a:r>
                        <a:rPr lang="en-US" sz="1200" dirty="0">
                          <a:effectLst/>
                          <a:latin typeface="Times New Roman" panose="02020603050405020304" pitchFamily="18" charset="0"/>
                          <a:ea typeface="黑体" panose="02010609060101010101" pitchFamily="49" charset="-122"/>
                        </a:rPr>
                        <a:t>20~100</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32" name="矩形 31"/>
          <p:cNvSpPr/>
          <p:nvPr/>
        </p:nvSpPr>
        <p:spPr>
          <a:xfrm>
            <a:off x="2685452" y="6514246"/>
            <a:ext cx="3167855" cy="271869"/>
          </a:xfrm>
          <a:prstGeom prst="rect">
            <a:avLst/>
          </a:prstGeom>
        </p:spPr>
        <p:txBody>
          <a:bodyPr wrap="none">
            <a:spAutoFit/>
          </a:bodyPr>
          <a:lstStyle/>
          <a:p>
            <a:pPr indent="228600" algn="ctr">
              <a:lnSpc>
                <a:spcPts val="135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常见液流管道的临界雷诺数</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4755" name="文本框 19"/>
          <p:cNvSpPr txBox="1">
            <a:spLocks noChangeArrowheads="1"/>
          </p:cNvSpPr>
          <p:nvPr/>
        </p:nvSpPr>
        <p:spPr bwMode="auto">
          <a:xfrm>
            <a:off x="301625" y="912813"/>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graphicFrame>
        <p:nvGraphicFramePr>
          <p:cNvPr id="8" name="表格 7"/>
          <p:cNvGraphicFramePr>
            <a:graphicFrameLocks noGrp="1"/>
          </p:cNvGraphicFramePr>
          <p:nvPr/>
        </p:nvGraphicFramePr>
        <p:xfrm>
          <a:off x="468313" y="1385888"/>
          <a:ext cx="7920037" cy="1654176"/>
        </p:xfrm>
        <a:graphic>
          <a:graphicData uri="http://schemas.openxmlformats.org/drawingml/2006/table">
            <a:tbl>
              <a:tblPr firstRow="1" firstCol="1" bandRow="1">
                <a:tableStyleId>{5C22544A-7EE6-4342-B048-85BDC9FD1C3A}</a:tableStyleId>
              </a:tblPr>
              <a:tblGrid>
                <a:gridCol w="1344658"/>
                <a:gridCol w="941261"/>
                <a:gridCol w="941261"/>
                <a:gridCol w="1075727"/>
                <a:gridCol w="1808565"/>
                <a:gridCol w="1808565"/>
              </a:tblGrid>
              <a:tr h="275696">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名　　称</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zh-CN" sz="1600">
                          <a:solidFill>
                            <a:srgbClr val="184972"/>
                          </a:solidFill>
                          <a:effectLst/>
                          <a:latin typeface="Times New Roman" panose="02020603050405020304" pitchFamily="18" charset="0"/>
                          <a:ea typeface="黑体" panose="02010609060101010101" pitchFamily="49" charset="-122"/>
                        </a:rPr>
                        <a:t>运动粘度</a:t>
                      </a:r>
                      <a:r>
                        <a:rPr lang="en-US" sz="1600">
                          <a:solidFill>
                            <a:srgbClr val="184972"/>
                          </a:solidFill>
                          <a:effectLst/>
                          <a:latin typeface="Times New Roman" panose="02020603050405020304" pitchFamily="18" charset="0"/>
                          <a:ea typeface="黑体" panose="02010609060101010101" pitchFamily="49" charset="-122"/>
                        </a:rPr>
                        <a:t>/(10</a:t>
                      </a:r>
                      <a:r>
                        <a:rPr lang="en-US" sz="1600" baseline="30000">
                          <a:solidFill>
                            <a:srgbClr val="184972"/>
                          </a:solidFill>
                          <a:effectLst/>
                          <a:latin typeface="Times New Roman" panose="02020603050405020304" pitchFamily="18" charset="0"/>
                          <a:ea typeface="黑体" panose="02010609060101010101" pitchFamily="49" charset="-122"/>
                        </a:rPr>
                        <a:t>-6</a:t>
                      </a:r>
                      <a:r>
                        <a:rPr lang="en-US" sz="1600">
                          <a:solidFill>
                            <a:srgbClr val="184972"/>
                          </a:solidFill>
                          <a:effectLst/>
                          <a:latin typeface="Times New Roman" panose="02020603050405020304" pitchFamily="18" charset="0"/>
                          <a:ea typeface="黑体" panose="02010609060101010101" pitchFamily="49" charset="-122"/>
                        </a:rPr>
                        <a:t>m</a:t>
                      </a:r>
                      <a:r>
                        <a:rPr lang="en-US" sz="1600" baseline="30000">
                          <a:solidFill>
                            <a:srgbClr val="184972"/>
                          </a:solidFill>
                          <a:effectLst/>
                          <a:latin typeface="Times New Roman" panose="02020603050405020304" pitchFamily="18" charset="0"/>
                          <a:ea typeface="黑体" panose="02010609060101010101" pitchFamily="49" charset="-122"/>
                        </a:rPr>
                        <a:t>2</a:t>
                      </a:r>
                      <a:r>
                        <a:rPr lang="en-US" sz="1600">
                          <a:solidFill>
                            <a:srgbClr val="184972"/>
                          </a:solidFill>
                          <a:effectLst/>
                          <a:latin typeface="Times New Roman" panose="02020603050405020304" pitchFamily="18" charset="0"/>
                          <a:ea typeface="黑体" panose="02010609060101010101" pitchFamily="49" charset="-122"/>
                        </a:rPr>
                        <a:t>·s</a:t>
                      </a:r>
                      <a:r>
                        <a:rPr lang="en-US" sz="1600" baseline="30000">
                          <a:solidFill>
                            <a:srgbClr val="184972"/>
                          </a:solidFill>
                          <a:effectLst/>
                          <a:latin typeface="Times New Roman" panose="02020603050405020304" pitchFamily="18" charset="0"/>
                          <a:ea typeface="黑体" panose="02010609060101010101" pitchFamily="49" charset="-122"/>
                        </a:rPr>
                        <a:t>-1</a:t>
                      </a:r>
                      <a:r>
                        <a:rPr lang="en-US" sz="1600">
                          <a:solidFill>
                            <a:srgbClr val="184972"/>
                          </a:solidFill>
                          <a:effectLst/>
                          <a:latin typeface="Times New Roman" panose="02020603050405020304" pitchFamily="18" charset="0"/>
                          <a:ea typeface="黑体" panose="02010609060101010101" pitchFamily="49" charset="-122"/>
                        </a:rPr>
                        <a:t>)</a:t>
                      </a:r>
                      <a:endParaRPr lang="zh-CN" sz="20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工作压力</a:t>
                      </a:r>
                      <a:r>
                        <a:rPr lang="en-US" sz="1600" dirty="0">
                          <a:solidFill>
                            <a:srgbClr val="184972"/>
                          </a:solidFill>
                          <a:effectLst/>
                          <a:latin typeface="Times New Roman" panose="02020603050405020304" pitchFamily="18" charset="0"/>
                          <a:ea typeface="黑体" panose="02010609060101010101" pitchFamily="49" charset="-122"/>
                        </a:rPr>
                        <a:t>/MPa</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600">
                          <a:solidFill>
                            <a:srgbClr val="184972"/>
                          </a:solidFill>
                          <a:effectLst/>
                          <a:latin typeface="Times New Roman" panose="02020603050405020304" pitchFamily="18" charset="0"/>
                          <a:ea typeface="黑体" panose="02010609060101010101" pitchFamily="49" charset="-122"/>
                        </a:rPr>
                        <a:t>工作温度</a:t>
                      </a:r>
                      <a:r>
                        <a:rPr lang="en-US" sz="1600">
                          <a:solidFill>
                            <a:srgbClr val="184972"/>
                          </a:solidFill>
                          <a:effectLst/>
                          <a:latin typeface="Times New Roman" panose="02020603050405020304" pitchFamily="18" charset="0"/>
                          <a:ea typeface="黑体" panose="02010609060101010101" pitchFamily="49" charset="-122"/>
                        </a:rPr>
                        <a:t>/℃</a:t>
                      </a:r>
                      <a:endParaRPr lang="zh-CN" sz="20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推 荐 用 油</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允许</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最佳</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vMerge="1">
                  <a:tcPr/>
                </a:tc>
                <a:tc vMerge="1">
                  <a:tcPr/>
                </a:tc>
              </a:tr>
              <a:tr h="275696">
                <a:tc rowSpan="4">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叶片泵</a:t>
                      </a:r>
                      <a:r>
                        <a:rPr lang="en-US" sz="1200" b="0" dirty="0">
                          <a:solidFill>
                            <a:srgbClr val="184972"/>
                          </a:solidFill>
                          <a:effectLst/>
                          <a:latin typeface="Times New Roman" panose="02020603050405020304" pitchFamily="18" charset="0"/>
                          <a:ea typeface="黑体" panose="02010609060101010101" pitchFamily="49" charset="-122"/>
                        </a:rPr>
                        <a:t>1200r/min</a:t>
                      </a:r>
                      <a:endParaRPr lang="zh-CN" sz="1600" b="0" dirty="0">
                        <a:solidFill>
                          <a:srgbClr val="184972"/>
                        </a:solidFill>
                        <a:effectLst/>
                        <a:latin typeface="Times New Roman" panose="02020603050405020304" pitchFamily="18" charset="0"/>
                        <a:ea typeface="黑体" panose="02010609060101010101" pitchFamily="49" charset="-122"/>
                      </a:endParaRPr>
                    </a:p>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叶片泵</a:t>
                      </a:r>
                      <a:r>
                        <a:rPr lang="en-US" sz="1200" b="0" dirty="0">
                          <a:solidFill>
                            <a:srgbClr val="184972"/>
                          </a:solidFill>
                          <a:effectLst/>
                          <a:latin typeface="Times New Roman" panose="02020603050405020304" pitchFamily="18" charset="0"/>
                          <a:ea typeface="黑体" panose="02010609060101010101" pitchFamily="49" charset="-122"/>
                        </a:rPr>
                        <a:t>1800r/min</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16~220</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20~220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26~54</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25~64</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7</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L-HH32,L-HH46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L-HH46,L-HH68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14</a:t>
                      </a:r>
                      <a:r>
                        <a:rPr lang="zh-CN" sz="1200">
                          <a:effectLst/>
                          <a:latin typeface="Times New Roman" panose="02020603050405020304" pitchFamily="18" charset="0"/>
                          <a:ea typeface="黑体" panose="02010609060101010101" pitchFamily="49" charset="-122"/>
                        </a:rPr>
                        <a:t>以上</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5~40</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L-HL32,L-HL46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L-HL46,L-HL68</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9" name="表格 8"/>
          <p:cNvGraphicFramePr>
            <a:graphicFrameLocks noGrp="1"/>
          </p:cNvGraphicFramePr>
          <p:nvPr/>
        </p:nvGraphicFramePr>
        <p:xfrm>
          <a:off x="468313" y="3040063"/>
          <a:ext cx="7920037" cy="3094035"/>
        </p:xfrm>
        <a:graphic>
          <a:graphicData uri="http://schemas.openxmlformats.org/drawingml/2006/table">
            <a:tbl>
              <a:tblPr firstRow="1" firstCol="1" bandRow="1">
                <a:tableStyleId>{5C22544A-7EE6-4342-B048-85BDC9FD1C3A}</a:tableStyleId>
              </a:tblPr>
              <a:tblGrid>
                <a:gridCol w="1344658"/>
                <a:gridCol w="941261"/>
                <a:gridCol w="941261"/>
                <a:gridCol w="1075727"/>
                <a:gridCol w="1808565"/>
                <a:gridCol w="1808565"/>
              </a:tblGrid>
              <a:tr h="273536">
                <a:tc rowSpan="6">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齿轮泵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6">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4~220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6">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25~54</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12.5</a:t>
                      </a:r>
                      <a:r>
                        <a:rPr lang="zh-CN" sz="1200" b="0">
                          <a:solidFill>
                            <a:schemeClr val="tx1"/>
                          </a:solidFill>
                          <a:effectLst/>
                          <a:latin typeface="Times New Roman" panose="02020603050405020304" pitchFamily="18" charset="0"/>
                          <a:ea typeface="黑体" panose="02010609060101010101" pitchFamily="49" charset="-122"/>
                        </a:rPr>
                        <a:t>以下</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5~40</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L-HL32,L-HL46</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40~80</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L-HL46,L-HL68</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10~20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5~40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L-HL46,L-HL68</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16~32</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rowSpan="4">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径向柱塞泵</a:t>
                      </a:r>
                      <a:endParaRPr lang="zh-CN" sz="1600" b="0" dirty="0">
                        <a:solidFill>
                          <a:srgbClr val="184972"/>
                        </a:solidFill>
                        <a:effectLst/>
                        <a:latin typeface="Times New Roman" panose="02020603050405020304" pitchFamily="18" charset="0"/>
                        <a:ea typeface="黑体" panose="02010609060101010101" pitchFamily="49" charset="-122"/>
                      </a:endParaRPr>
                    </a:p>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轴向柱塞泵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10~65</a:t>
                      </a:r>
                      <a:endParaRPr lang="zh-CN" sz="1600" dirty="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4~76</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16~48</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16~47</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14~35</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35</a:t>
                      </a:r>
                      <a:r>
                        <a:rPr lang="zh-CN" sz="1200">
                          <a:effectLst/>
                          <a:latin typeface="Times New Roman" panose="02020603050405020304" pitchFamily="18" charset="0"/>
                          <a:ea typeface="黑体" panose="02010609060101010101" pitchFamily="49" charset="-122"/>
                        </a:rPr>
                        <a:t>以上</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L-HM68,L-HM100</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rowSpan="2">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螺杆泵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19~49</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 </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10.5</a:t>
                      </a:r>
                      <a:r>
                        <a:rPr lang="zh-CN" sz="1200" dirty="0">
                          <a:effectLst/>
                          <a:latin typeface="Times New Roman" panose="02020603050405020304" pitchFamily="18" charset="0"/>
                          <a:ea typeface="黑体" panose="02010609060101010101" pitchFamily="49" charset="-122"/>
                        </a:rPr>
                        <a:t>以上</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L-HL32,L-HL46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L-HL46,L-HL68</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bl>
          </a:graphicData>
        </a:graphic>
      </p:graphicFrame>
      <p:sp>
        <p:nvSpPr>
          <p:cNvPr id="74851" name="矩形 9"/>
          <p:cNvSpPr>
            <a:spLocks noChangeArrowheads="1"/>
          </p:cNvSpPr>
          <p:nvPr/>
        </p:nvSpPr>
        <p:spPr bwMode="auto">
          <a:xfrm>
            <a:off x="2806700" y="6237288"/>
            <a:ext cx="3946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液压泵用油的粘度范围及推荐牌号</a:t>
            </a: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23" name="文本框 19"/>
          <p:cNvSpPr txBox="1">
            <a:spLocks noChangeArrowheads="1"/>
          </p:cNvSpPr>
          <p:nvPr/>
        </p:nvSpPr>
        <p:spPr bwMode="auto">
          <a:xfrm>
            <a:off x="467544"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5" name="文本框 24"/>
          <p:cNvSpPr txBox="1">
            <a:spLocks noChangeArrowheads="1"/>
          </p:cNvSpPr>
          <p:nvPr/>
        </p:nvSpPr>
        <p:spPr bwMode="auto">
          <a:xfrm>
            <a:off x="251520" y="1512250"/>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endParaRPr lang="zh-CN" altLang="en-US" sz="1800" dirty="0">
              <a:solidFill>
                <a:srgbClr val="184972"/>
              </a:solidFill>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8" name="矩形 27"/>
              <p:cNvSpPr/>
              <p:nvPr/>
            </p:nvSpPr>
            <p:spPr>
              <a:xfrm>
                <a:off x="2843808" y="1458171"/>
                <a:ext cx="1081898" cy="617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a:rPr>
                          </m:ctrlPr>
                        </m:fPr>
                        <m:num>
                          <m:r>
                            <a:rPr lang="en-US" altLang="zh-CN" b="0" i="1" smtClean="0">
                              <a:latin typeface="Cambria Math" panose="02040503050406030204" pitchFamily="18" charset="0"/>
                            </a:rPr>
                            <m:t>𝑣</m:t>
                          </m:r>
                          <m:r>
                            <a:rPr lang="zh-CN" altLang="en-US" i="1">
                              <a:latin typeface="Cambria Math" panose="02040503050406030204" pitchFamily="18" charset="0"/>
                            </a:rPr>
                            <m:t>𝑑</m:t>
                          </m:r>
                        </m:num>
                        <m:den>
                          <m:r>
                            <a:rPr lang="zh-CN" altLang="en-US" i="1">
                              <a:latin typeface="Cambria Math" panose="02040503050406030204" pitchFamily="18" charset="0"/>
                            </a:rPr>
                            <m:t>𝜈</m:t>
                          </m:r>
                        </m:den>
                      </m:f>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2843808" y="1458171"/>
                <a:ext cx="1081898" cy="617413"/>
              </a:xfrm>
              <a:prstGeom prst="rect">
                <a:avLst/>
              </a:prstGeom>
              <a:blipFill rotWithShape="1">
                <a:blip r:embed="rId1"/>
                <a:stretch>
                  <a:fillRect l="-26" t="-34" r="13" b="65"/>
                </a:stretch>
              </a:blipFill>
            </p:spPr>
            <p:txBody>
              <a:bodyPr/>
              <a:lstStyle/>
              <a:p>
                <a:r>
                  <a:rPr lang="zh-CN" altLang="en-US">
                    <a:noFill/>
                  </a:rPr>
                  <a:t> </a:t>
                </a:r>
              </a:p>
            </p:txBody>
          </p:sp>
        </mc:Fallback>
      </mc:AlternateContent>
      <p:sp>
        <p:nvSpPr>
          <p:cNvPr id="13" name="矩形 12"/>
          <p:cNvSpPr/>
          <p:nvPr/>
        </p:nvSpPr>
        <p:spPr>
          <a:xfrm>
            <a:off x="510166" y="2249247"/>
            <a:ext cx="4057521" cy="264752"/>
          </a:xfrm>
          <a:prstGeom prst="rect">
            <a:avLst/>
          </a:prstGeom>
        </p:spPr>
        <p:txBody>
          <a:bodyPr wrap="none">
            <a:spAutoFit/>
          </a:bodyPr>
          <a:lstStyle/>
          <a:p>
            <a:pPr>
              <a:lnSpc>
                <a:spcPts val="12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非圆截面的管道</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雷诺数</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5220072" y="2847267"/>
            <a:ext cx="2994731" cy="523220"/>
          </a:xfrm>
          <a:prstGeom prst="rect">
            <a:avLst/>
          </a:prstGeom>
        </p:spPr>
        <p:txBody>
          <a:bodyPr wrap="none">
            <a:spAutoFit/>
          </a:bodyPr>
          <a:lstStyle/>
          <a:p>
            <a:pPr>
              <a:spcAft>
                <a:spcPts val="0"/>
              </a:spcAft>
            </a:pP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 </a:t>
            </a:r>
            <a:r>
              <a:rPr lang="en-US" altLang="zh-CN" sz="14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通流截面的水力直径</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Aft>
                <a:spcPts val="0"/>
              </a:spcAft>
            </a:pPr>
            <a:r>
              <a:rPr lang="en-US" altLang="zh-CN" sz="1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d </a:t>
            </a:r>
            <a:r>
              <a:rPr lang="en-US" altLang="zh-CN" sz="14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14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 </a:t>
            </a:r>
            <a:r>
              <a:rPr lang="en-US" altLang="zh-CN" sz="14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sz="1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683568" y="3508797"/>
            <a:ext cx="8241877" cy="870751"/>
          </a:xfrm>
          <a:prstGeom prst="rect">
            <a:avLst/>
          </a:prstGeom>
        </p:spPr>
        <p:txBody>
          <a:bodyPr wrap="square">
            <a:spAutoFit/>
          </a:bodyPr>
          <a:lstStyle/>
          <a:p>
            <a:pPr>
              <a:lnSpc>
                <a:spcPct val="150000"/>
              </a:lnSpc>
              <a:spcAft>
                <a:spcPts val="0"/>
              </a:spcAft>
            </a:pP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通流截面的水力半径</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等于液流的有效截面积</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 </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和它的湿周</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液体与固体壁面相接触的周界长度</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χ </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之比</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矩形 15"/>
              <p:cNvSpPr/>
              <p:nvPr/>
            </p:nvSpPr>
            <p:spPr>
              <a:xfrm>
                <a:off x="1440659" y="5432676"/>
                <a:ext cx="5867312" cy="439992"/>
              </a:xfrm>
              <a:prstGeom prst="rect">
                <a:avLst/>
              </a:prstGeom>
            </p:spPr>
            <p:txBody>
              <a:bodyPr wrap="non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直径为</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的圆截面管道的水力半径为</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a:t>
                </a:r>
                <a:r>
                  <a:rPr lang="en-US" altLang="zh-CN" sz="1600" baseline="-25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H</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 χ= </a:t>
                </a:r>
                <a14:m>
                  <m:oMath xmlns:m="http://schemas.openxmlformats.org/officeDocument/2006/math">
                    <m:f>
                      <m:fPr>
                        <m:ctrlPr>
                          <a:rPr lang="zh-CN" altLang="zh-CN" sz="1600" i="1">
                            <a:effectLst/>
                            <a:latin typeface="Cambria Math" panose="02040503050406030204"/>
                            <a:ea typeface="Cambria Math" panose="02040503050406030204" pitchFamily="18" charset="0"/>
                          </a:rPr>
                        </m:ctrlPr>
                      </m:fPr>
                      <m:num>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1</m:t>
                        </m:r>
                      </m:num>
                      <m:den>
                        <m:r>
                          <a:rPr lang="en-US" altLang="zh-CN" sz="1600">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π</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1600"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(π</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a:t>
                </a:r>
                <a:r>
                  <a:rPr lang="en-US"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a:t>
                </a:r>
                <a:r>
                  <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1440659" y="5432676"/>
                <a:ext cx="5867312" cy="439992"/>
              </a:xfrm>
              <a:prstGeom prst="rect">
                <a:avLst/>
              </a:prstGeom>
              <a:blipFill rotWithShape="1">
                <a:blip r:embed="rId2"/>
                <a:stretch>
                  <a:fillRect l="-8" t="-1212" r="7" b="4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270679" y="2775448"/>
                <a:ext cx="3059106" cy="617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a:rPr>
                          </m:ctrlPr>
                        </m:fPr>
                        <m:num>
                          <m:r>
                            <a:rPr lang="zh-CN" altLang="en-US" i="1">
                              <a:latin typeface="Cambria Math" panose="02040503050406030204" pitchFamily="18" charset="0"/>
                            </a:rPr>
                            <m:t>𝑣</m:t>
                          </m:r>
                          <m:sSub>
                            <m:sSubPr>
                              <m:ctrlPr>
                                <a:rPr lang="zh-CN" altLang="en-US" i="1">
                                  <a:latin typeface="Cambria Math" panose="02040503050406030204"/>
                                </a:rPr>
                              </m:ctrlPr>
                            </m:sSubPr>
                            <m:e>
                              <m:r>
                                <a:rPr lang="zh-CN" altLang="en-US" i="1">
                                  <a:latin typeface="Cambria Math" panose="02040503050406030204" pitchFamily="18" charset="0"/>
                                </a:rPr>
                                <m:t>𝑑</m:t>
                              </m:r>
                            </m:e>
                            <m:sub>
                              <m:r>
                                <m:rPr>
                                  <m:sty m:val="p"/>
                                </m:rPr>
                                <a:rPr lang="zh-CN" altLang="en-US" i="0">
                                  <a:latin typeface="Cambria Math" panose="02040503050406030204" pitchFamily="18" charset="0"/>
                                </a:rPr>
                                <m:t>H</m:t>
                              </m:r>
                            </m:sub>
                          </m:sSub>
                        </m:num>
                        <m:den>
                          <m:r>
                            <a:rPr lang="zh-CN" altLang="en-US" i="1">
                              <a:latin typeface="Cambria Math" panose="02040503050406030204" pitchFamily="18" charset="0"/>
                            </a:rPr>
                            <m:t>𝜈</m:t>
                          </m:r>
                        </m:den>
                      </m:f>
                      <m:r>
                        <m:rPr>
                          <m:nor/>
                        </m:rPr>
                        <a:rPr lang="zh-CN" altLang="en-US" i="1">
                          <a:latin typeface="Cambria Math" panose="02040503050406030204" pitchFamily="18" charset="0"/>
                        </a:rPr>
                        <m:t>　或　</m:t>
                      </m:r>
                      <m:r>
                        <a:rPr lang="zh-CN" altLang="en-US" i="1">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4</m:t>
                          </m:r>
                          <m:r>
                            <a:rPr lang="zh-CN" altLang="en-US" i="1">
                              <a:latin typeface="Cambria Math" panose="02040503050406030204" pitchFamily="18" charset="0"/>
                            </a:rPr>
                            <m:t>𝑣</m:t>
                          </m:r>
                          <m:sSub>
                            <m:sSubPr>
                              <m:ctrlPr>
                                <a:rPr lang="zh-CN" altLang="en-US" i="1">
                                  <a:latin typeface="Cambria Math" panose="02040503050406030204"/>
                                </a:rPr>
                              </m:ctrlPr>
                            </m:sSubPr>
                            <m:e>
                              <m:r>
                                <a:rPr lang="zh-CN" altLang="en-US" i="1">
                                  <a:latin typeface="Cambria Math" panose="02040503050406030204" pitchFamily="18" charset="0"/>
                                </a:rPr>
                                <m:t>𝑅</m:t>
                              </m:r>
                            </m:e>
                            <m:sub>
                              <m:r>
                                <m:rPr>
                                  <m:sty m:val="p"/>
                                </m:rPr>
                                <a:rPr lang="zh-CN" altLang="en-US" i="0">
                                  <a:latin typeface="Cambria Math" panose="02040503050406030204" pitchFamily="18" charset="0"/>
                                </a:rPr>
                                <m:t>H</m:t>
                              </m:r>
                            </m:sub>
                          </m:sSub>
                        </m:num>
                        <m:den>
                          <m:r>
                            <a:rPr lang="zh-CN" altLang="en-US" i="1">
                              <a:latin typeface="Cambria Math" panose="02040503050406030204" pitchFamily="18" charset="0"/>
                            </a:rPr>
                            <m:t>𝜈</m:t>
                          </m:r>
                        </m:den>
                      </m:f>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1270679" y="2775448"/>
                <a:ext cx="3059106" cy="617413"/>
              </a:xfrm>
              <a:prstGeom prst="rect">
                <a:avLst/>
              </a:prstGeom>
              <a:blipFill rotWithShape="1">
                <a:blip r:embed="rId3"/>
                <a:stretch>
                  <a:fillRect l="-1" t="-81" r="12"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3427845" y="4548096"/>
                <a:ext cx="995721" cy="65485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b="1" i="1">
                              <a:latin typeface="Cambria Math" panose="02040503050406030204"/>
                            </a:rPr>
                          </m:ctrlPr>
                        </m:sSubPr>
                        <m:e>
                          <m:r>
                            <a:rPr lang="zh-CN" altLang="en-US" b="1" i="1">
                              <a:latin typeface="Cambria Math" panose="02040503050406030204" pitchFamily="18" charset="0"/>
                            </a:rPr>
                            <m:t>𝑹</m:t>
                          </m:r>
                        </m:e>
                        <m:sub>
                          <m:r>
                            <a:rPr lang="zh-CN" altLang="en-US" b="1" i="0">
                              <a:latin typeface="Cambria Math" panose="02040503050406030204" pitchFamily="18" charset="0"/>
                            </a:rPr>
                            <m:t>𝐇</m:t>
                          </m:r>
                        </m:sub>
                      </m:sSub>
                      <m:r>
                        <a:rPr lang="zh-CN" altLang="en-US" b="1" i="0">
                          <a:latin typeface="Cambria Math" panose="02040503050406030204" pitchFamily="18" charset="0"/>
                        </a:rPr>
                        <m:t>=</m:t>
                      </m:r>
                      <m:f>
                        <m:fPr>
                          <m:ctrlPr>
                            <a:rPr lang="zh-CN" altLang="en-US" b="1" i="1">
                              <a:latin typeface="Cambria Math" panose="02040503050406030204"/>
                            </a:rPr>
                          </m:ctrlPr>
                        </m:fPr>
                        <m:num>
                          <m:r>
                            <a:rPr lang="zh-CN" altLang="en-US" b="1" i="1">
                              <a:latin typeface="Cambria Math" panose="02040503050406030204" pitchFamily="18" charset="0"/>
                            </a:rPr>
                            <m:t>𝑨</m:t>
                          </m:r>
                        </m:num>
                        <m:den>
                          <m:r>
                            <a:rPr lang="zh-CN" altLang="en-US" b="1" i="1">
                              <a:latin typeface="Cambria Math" panose="02040503050406030204" pitchFamily="18" charset="0"/>
                            </a:rPr>
                            <m:t>𝝌</m:t>
                          </m:r>
                        </m:den>
                      </m:f>
                    </m:oMath>
                  </m:oMathPara>
                </a14:m>
                <a:endParaRPr lang="zh-CN" altLang="en-US" b="1" dirty="0"/>
              </a:p>
            </p:txBody>
          </p:sp>
        </mc:Choice>
        <mc:Fallback>
          <p:sp>
            <p:nvSpPr>
              <p:cNvPr id="19" name="矩形 18"/>
              <p:cNvSpPr>
                <a:spLocks noRot="1" noChangeAspect="1" noMove="1" noResize="1" noEditPoints="1" noAdjustHandles="1" noChangeArrowheads="1" noChangeShapeType="1" noTextEdit="1"/>
              </p:cNvSpPr>
              <p:nvPr/>
            </p:nvSpPr>
            <p:spPr>
              <a:xfrm>
                <a:off x="3427845" y="4548096"/>
                <a:ext cx="995721" cy="654859"/>
              </a:xfrm>
              <a:prstGeom prst="rect">
                <a:avLst/>
              </a:prstGeom>
              <a:blipFill rotWithShape="1">
                <a:blip r:embed="rId4"/>
                <a:stretch>
                  <a:fillRect l="-12" t="-35" r="16" b="61"/>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23" name="文本框 19"/>
          <p:cNvSpPr txBox="1">
            <a:spLocks noChangeArrowheads="1"/>
          </p:cNvSpPr>
          <p:nvPr/>
        </p:nvSpPr>
        <p:spPr bwMode="auto">
          <a:xfrm>
            <a:off x="467544"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一、流态与雷诺数</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5" name="文本框 24"/>
          <p:cNvSpPr txBox="1">
            <a:spLocks noChangeArrowheads="1"/>
          </p:cNvSpPr>
          <p:nvPr/>
        </p:nvSpPr>
        <p:spPr bwMode="auto">
          <a:xfrm>
            <a:off x="5693775" y="970727"/>
            <a:ext cx="15425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雷诺数</a:t>
            </a:r>
            <a:endParaRPr lang="zh-CN" altLang="en-US" sz="1800" dirty="0">
              <a:solidFill>
                <a:srgbClr val="184972"/>
              </a:solidFill>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28" name="矩形 27"/>
              <p:cNvSpPr/>
              <p:nvPr/>
            </p:nvSpPr>
            <p:spPr>
              <a:xfrm>
                <a:off x="7386839" y="813956"/>
                <a:ext cx="1081898" cy="61741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𝑅𝑒</m:t>
                      </m:r>
                      <m:r>
                        <a:rPr lang="zh-CN" altLang="en-US" i="0">
                          <a:latin typeface="Cambria Math" panose="02040503050406030204" pitchFamily="18" charset="0"/>
                        </a:rPr>
                        <m:t>=</m:t>
                      </m:r>
                      <m:f>
                        <m:fPr>
                          <m:ctrlPr>
                            <a:rPr lang="zh-CN" altLang="en-US" i="1">
                              <a:latin typeface="Cambria Math" panose="02040503050406030204"/>
                            </a:rPr>
                          </m:ctrlPr>
                        </m:fPr>
                        <m:num>
                          <m:r>
                            <a:rPr lang="en-US" altLang="zh-CN" b="0" i="1" smtClean="0">
                              <a:latin typeface="Cambria Math" panose="02040503050406030204" pitchFamily="18" charset="0"/>
                            </a:rPr>
                            <m:t>𝑣</m:t>
                          </m:r>
                          <m:r>
                            <a:rPr lang="zh-CN" altLang="en-US" i="1">
                              <a:latin typeface="Cambria Math" panose="02040503050406030204" pitchFamily="18" charset="0"/>
                            </a:rPr>
                            <m:t>𝑑</m:t>
                          </m:r>
                        </m:num>
                        <m:den>
                          <m:r>
                            <a:rPr lang="zh-CN" altLang="en-US" i="1">
                              <a:latin typeface="Cambria Math" panose="02040503050406030204" pitchFamily="18" charset="0"/>
                            </a:rPr>
                            <m:t>𝜈</m:t>
                          </m:r>
                        </m:den>
                      </m:f>
                    </m:oMath>
                  </m:oMathPara>
                </a14:m>
                <a:endParaRPr lang="zh-CN" altLang="en-US" dirty="0"/>
              </a:p>
            </p:txBody>
          </p:sp>
        </mc:Choice>
        <mc:Fallback>
          <p:sp>
            <p:nvSpPr>
              <p:cNvPr id="28" name="矩形 27"/>
              <p:cNvSpPr>
                <a:spLocks noRot="1" noChangeAspect="1" noMove="1" noResize="1" noEditPoints="1" noAdjustHandles="1" noChangeArrowheads="1" noChangeShapeType="1" noTextEdit="1"/>
              </p:cNvSpPr>
              <p:nvPr/>
            </p:nvSpPr>
            <p:spPr>
              <a:xfrm>
                <a:off x="7386839" y="813956"/>
                <a:ext cx="1081898" cy="617413"/>
              </a:xfrm>
              <a:prstGeom prst="rect">
                <a:avLst/>
              </a:prstGeom>
              <a:blipFill rotWithShape="1">
                <a:blip r:embed="rId1"/>
                <a:stretch>
                  <a:fillRect l="-48" t="-84" r="35" b="13"/>
                </a:stretch>
              </a:blipFill>
            </p:spPr>
            <p:txBody>
              <a:bodyPr/>
              <a:lstStyle/>
              <a:p>
                <a:r>
                  <a:rPr lang="zh-CN" altLang="en-US">
                    <a:noFill/>
                  </a:rPr>
                  <a:t> </a:t>
                </a:r>
              </a:p>
            </p:txBody>
          </p:sp>
        </mc:Fallback>
      </mc:AlternateContent>
      <p:pic>
        <p:nvPicPr>
          <p:cNvPr id="12" name="图片 11"/>
          <p:cNvPicPr>
            <a:picLocks noChangeAspect="1"/>
          </p:cNvPicPr>
          <p:nvPr/>
        </p:nvPicPr>
        <p:blipFill>
          <a:blip r:embed="rId2"/>
          <a:stretch>
            <a:fillRect/>
          </a:stretch>
        </p:blipFill>
        <p:spPr>
          <a:xfrm>
            <a:off x="755576" y="1577420"/>
            <a:ext cx="7841307" cy="4534527"/>
          </a:xfrm>
          <a:prstGeom prst="rect">
            <a:avLst/>
          </a:prstGeom>
        </p:spPr>
      </p:pic>
      <p:sp>
        <p:nvSpPr>
          <p:cNvPr id="20" name="矩形 19"/>
          <p:cNvSpPr/>
          <p:nvPr/>
        </p:nvSpPr>
        <p:spPr>
          <a:xfrm>
            <a:off x="377994" y="5929297"/>
            <a:ext cx="8596469" cy="338554"/>
          </a:xfrm>
          <a:prstGeom prst="rect">
            <a:avLst/>
          </a:prstGeom>
        </p:spPr>
        <p:txBody>
          <a:bodyPr wrap="square">
            <a:spAutoFit/>
          </a:bodyPr>
          <a:lstStyle/>
          <a:p>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面积相等但形状不同的通流截面</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水力半径是不同的</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圆形的最大</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长方形缝隙的最小。</a:t>
            </a:r>
            <a:endParaRPr lang="zh-CN" altLang="en-US" sz="1600" dirty="0">
              <a:latin typeface="Times New Roman" panose="02020603050405020304" pitchFamily="18" charset="0"/>
              <a:ea typeface="黑体" panose="02010609060101010101" pitchFamily="49" charset="-122"/>
            </a:endParaRPr>
          </a:p>
        </p:txBody>
      </p:sp>
      <p:sp>
        <p:nvSpPr>
          <p:cNvPr id="21" name="矩形 20"/>
          <p:cNvSpPr/>
          <p:nvPr/>
        </p:nvSpPr>
        <p:spPr>
          <a:xfrm>
            <a:off x="179512" y="6423822"/>
            <a:ext cx="9212778" cy="297517"/>
          </a:xfrm>
          <a:prstGeom prst="rect">
            <a:avLst/>
          </a:prstGeom>
        </p:spPr>
        <p:txBody>
          <a:bodyPr wrap="none">
            <a:spAutoFit/>
          </a:bodyPr>
          <a:lstStyle/>
          <a:p>
            <a:pPr indent="203200">
              <a:lnSpc>
                <a:spcPts val="1600"/>
              </a:lnSpc>
              <a:spcAft>
                <a:spcPts val="0"/>
              </a:spcAft>
            </a:pP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水力半径大</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意味着液流和管壁接触少</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阻力小</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通流能力大</a:t>
            </a:r>
            <a:r>
              <a:rPr lang="zh-CN" altLang="en-US"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即使通流截面积小时也不易堵塞。</a:t>
            </a:r>
            <a:endParaRPr lang="zh-CN" altLang="zh-CN" sz="24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9" name="文本框 19"/>
          <p:cNvSpPr txBox="1">
            <a:spLocks noChangeArrowheads="1"/>
          </p:cNvSpPr>
          <p:nvPr/>
        </p:nvSpPr>
        <p:spPr bwMode="auto">
          <a:xfrm>
            <a:off x="251520"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0" name="3T18.EPS" descr="id:2147503499;FounderCES"/>
          <p:cNvPicPr/>
          <p:nvPr/>
        </p:nvPicPr>
        <p:blipFill>
          <a:blip r:embed="rId1"/>
          <a:stretch>
            <a:fillRect/>
          </a:stretch>
        </p:blipFill>
        <p:spPr>
          <a:xfrm>
            <a:off x="4242751" y="880699"/>
            <a:ext cx="4620395" cy="1826332"/>
          </a:xfrm>
          <a:prstGeom prst="rect">
            <a:avLst/>
          </a:prstGeom>
        </p:spPr>
      </p:pic>
      <p:sp>
        <p:nvSpPr>
          <p:cNvPr id="11" name="矩形 10"/>
          <p:cNvSpPr/>
          <p:nvPr/>
        </p:nvSpPr>
        <p:spPr>
          <a:xfrm>
            <a:off x="6300192" y="2802092"/>
            <a:ext cx="1949573"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18</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圆管中的层流</a:t>
            </a:r>
            <a:endParaRPr lang="zh-CN" altLang="en-US" sz="1400" dirty="0">
              <a:latin typeface="Times New Roman" panose="02020603050405020304" pitchFamily="18" charset="0"/>
              <a:ea typeface="黑体" panose="02010609060101010101" pitchFamily="49" charset="-122"/>
            </a:endParaRPr>
          </a:p>
        </p:txBody>
      </p:sp>
      <p:sp>
        <p:nvSpPr>
          <p:cNvPr id="13" name="矩形 12"/>
          <p:cNvSpPr/>
          <p:nvPr/>
        </p:nvSpPr>
        <p:spPr>
          <a:xfrm>
            <a:off x="280854" y="1431672"/>
            <a:ext cx="3961897" cy="1701748"/>
          </a:xfrm>
          <a:prstGeom prst="rect">
            <a:avLst/>
          </a:prstGeom>
        </p:spPr>
        <p:txBody>
          <a:bodyPr wrap="square">
            <a:spAutoFit/>
          </a:bodyPr>
          <a:lstStyle/>
          <a:p>
            <a:pP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管内取出一段半径为</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、长度为</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、中心与管轴相重合的小圆柱体</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两端面上的压力</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侧面上的内摩擦力为</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306706" y="3525051"/>
            <a:ext cx="8770095" cy="870751"/>
          </a:xfrm>
          <a:prstGeom prst="rect">
            <a:avLst/>
          </a:prstGeom>
        </p:spPr>
        <p:txBody>
          <a:bodyPr wrap="square">
            <a:spAutoFit/>
          </a:bodyPr>
          <a:lstStyle/>
          <a:p>
            <a:pP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内摩擦力</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rl</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随</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增大而减小</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 </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为负值</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为使</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为正值</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加一负号</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。令</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并将</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代入</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矩形 14"/>
              <p:cNvSpPr/>
              <p:nvPr/>
            </p:nvSpPr>
            <p:spPr>
              <a:xfrm>
                <a:off x="1619672" y="3155719"/>
                <a:ext cx="2232248" cy="36933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m:rPr>
                          <m:nor/>
                        </m:rPr>
                        <a:rPr lang="zh-CN" altLang="en-US">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𝑝</m:t>
                          </m:r>
                        </m:e>
                        <m:sub>
                          <m:r>
                            <a:rPr lang="zh-CN" altLang="en-US" i="0">
                              <a:latin typeface="Cambria Math" panose="02040503050406030204" pitchFamily="18" charset="0"/>
                            </a:rPr>
                            <m:t>1</m:t>
                          </m:r>
                        </m:sub>
                      </m:sSub>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𝑝</m:t>
                          </m:r>
                        </m:e>
                        <m:sub>
                          <m:r>
                            <a:rPr lang="zh-CN" altLang="en-US" i="0">
                              <a:latin typeface="Cambria Math" panose="02040503050406030204" pitchFamily="18" charset="0"/>
                            </a:rPr>
                            <m:t>2</m:t>
                          </m:r>
                        </m:sub>
                      </m:sSub>
                      <m:r>
                        <m:rPr>
                          <m:nor/>
                        </m:rPr>
                        <a:rPr lang="zh-CN" altLang="en-US" i="1">
                          <a:latin typeface="Cambria Math" panose="02040503050406030204" pitchFamily="18" charset="0"/>
                        </a:rPr>
                        <m:t>)</m:t>
                      </m:r>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𝑟</m:t>
                          </m:r>
                        </m:e>
                        <m:sup>
                          <m:r>
                            <a:rPr lang="zh-CN" altLang="en-US" i="0">
                              <a:latin typeface="Cambria Math" panose="02040503050406030204" pitchFamily="18" charset="0"/>
                            </a:rPr>
                            <m:t>2</m:t>
                          </m:r>
                        </m:sup>
                      </m:sSup>
                      <m:r>
                        <a:rPr lang="zh-CN" altLang="en-US" i="0">
                          <a:latin typeface="Cambria Math" panose="02040503050406030204" pitchFamily="18" charset="0"/>
                        </a:rPr>
                        <m:t>=</m:t>
                      </m:r>
                      <m:sSub>
                        <m:sSubPr>
                          <m:ctrlPr>
                            <a:rPr lang="zh-CN" altLang="en-US" i="1">
                              <a:latin typeface="Cambria Math" panose="02040503050406030204"/>
                            </a:rPr>
                          </m:ctrlPr>
                        </m:sSubPr>
                        <m:e>
                          <m:r>
                            <a:rPr lang="zh-CN" altLang="en-US" i="1">
                              <a:latin typeface="Cambria Math" panose="02040503050406030204" pitchFamily="18" charset="0"/>
                            </a:rPr>
                            <m:t>𝐹</m:t>
                          </m:r>
                        </m:e>
                        <m:sub>
                          <m:r>
                            <m:rPr>
                              <m:sty m:val="p"/>
                            </m:rPr>
                            <a:rPr lang="zh-CN" altLang="en-US" i="0">
                              <a:latin typeface="Cambria Math" panose="02040503050406030204" pitchFamily="18" charset="0"/>
                            </a:rPr>
                            <m:t>f</m:t>
                          </m:r>
                        </m:sub>
                      </m:sSub>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1619672" y="3155719"/>
                <a:ext cx="2232248" cy="369332"/>
              </a:xfrm>
              <a:prstGeom prst="rect">
                <a:avLst/>
              </a:prstGeom>
              <a:blipFill rotWithShape="1">
                <a:blip r:embed="rId2"/>
                <a:stretch>
                  <a:fillRect l="-19" t="-109" b="4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1907704" y="4653136"/>
                <a:ext cx="3761350" cy="66172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a:rPr>
                          </m:ctrlPr>
                        </m:fPr>
                        <m:num>
                          <m:r>
                            <m:rPr>
                              <m:sty m:val="p"/>
                            </m:rPr>
                            <a:rPr lang="zh-CN" altLang="en-US">
                              <a:latin typeface="Cambria Math" panose="02040503050406030204" pitchFamily="18" charset="0"/>
                            </a:rPr>
                            <m:t>d</m:t>
                          </m:r>
                          <m:r>
                            <a:rPr lang="zh-CN" altLang="en-US" i="1">
                              <a:latin typeface="Cambria Math" panose="02040503050406030204" pitchFamily="18" charset="0"/>
                            </a:rPr>
                            <m:t>𝑢</m:t>
                          </m:r>
                        </m:num>
                        <m:den>
                          <m:r>
                            <m:rPr>
                              <m:sty m:val="p"/>
                            </m:rPr>
                            <a:rPr lang="zh-CN" altLang="en-US" i="0">
                              <a:latin typeface="Cambria Math" panose="02040503050406030204" pitchFamily="18" charset="0"/>
                            </a:rPr>
                            <m:t>d</m:t>
                          </m:r>
                          <m:r>
                            <a:rPr lang="zh-CN" altLang="en-US" i="1">
                              <a:latin typeface="Cambria Math" panose="02040503050406030204" pitchFamily="18" charset="0"/>
                            </a:rPr>
                            <m:t>𝑟</m:t>
                          </m:r>
                        </m:den>
                      </m:f>
                      <m:r>
                        <a:rPr lang="zh-CN" altLang="en-US" i="0">
                          <a:latin typeface="Cambria Math" panose="02040503050406030204" pitchFamily="18" charset="0"/>
                        </a:rPr>
                        <m:t>=</m:t>
                      </m:r>
                      <m:r>
                        <m:rPr>
                          <m:nor/>
                        </m:rPr>
                        <a:rPr lang="zh-CN" altLang="en-US" i="1">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2</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𝑟</m:t>
                      </m:r>
                      <m:r>
                        <m:rPr>
                          <m:nor/>
                        </m:rPr>
                        <a:rPr lang="zh-CN" altLang="en-US" i="1">
                          <a:latin typeface="Cambria Math" panose="02040503050406030204" pitchFamily="18" charset="0"/>
                        </a:rPr>
                        <m:t>　</m:t>
                      </m:r>
                      <m:r>
                        <m:rPr>
                          <m:nor/>
                        </m:rPr>
                        <a:rPr lang="zh-CN" altLang="en-US">
                          <a:latin typeface="Cambria Math" panose="02040503050406030204" pitchFamily="18" charset="0"/>
                        </a:rPr>
                        <m:t>即</m:t>
                      </m:r>
                      <m:r>
                        <m:rPr>
                          <m:nor/>
                        </m:rPr>
                        <a:rPr lang="zh-CN" altLang="en-US" i="1">
                          <a:latin typeface="Cambria Math" panose="02040503050406030204" pitchFamily="18" charset="0"/>
                        </a:rPr>
                        <m:t>　</m:t>
                      </m:r>
                      <m:r>
                        <m:rPr>
                          <m:sty m:val="p"/>
                        </m:rPr>
                        <a:rPr lang="zh-CN" altLang="en-US" i="0">
                          <a:latin typeface="Cambria Math" panose="02040503050406030204" pitchFamily="18" charset="0"/>
                        </a:rPr>
                        <m:t>d</m:t>
                      </m:r>
                      <m:r>
                        <a:rPr lang="zh-CN" altLang="en-US" i="1">
                          <a:latin typeface="Cambria Math" panose="02040503050406030204" pitchFamily="18" charset="0"/>
                        </a:rPr>
                        <m:t>𝑢</m:t>
                      </m:r>
                      <m:r>
                        <a:rPr lang="zh-CN" altLang="en-US" i="0">
                          <a:latin typeface="Cambria Math" panose="02040503050406030204" pitchFamily="18" charset="0"/>
                        </a:rPr>
                        <m:t>=</m:t>
                      </m:r>
                      <m:r>
                        <m:rPr>
                          <m:nor/>
                        </m:rPr>
                        <a:rPr lang="zh-CN" altLang="en-US" i="1">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2</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𝑟</m:t>
                      </m:r>
                      <m:r>
                        <m:rPr>
                          <m:sty m:val="p"/>
                        </m:rPr>
                        <a:rPr lang="zh-CN" altLang="en-US" i="0">
                          <a:latin typeface="Cambria Math" panose="02040503050406030204" pitchFamily="18" charset="0"/>
                        </a:rPr>
                        <m:t>d</m:t>
                      </m:r>
                      <m:r>
                        <a:rPr lang="zh-CN" altLang="en-US" i="1">
                          <a:latin typeface="Cambria Math" panose="02040503050406030204" pitchFamily="18" charset="0"/>
                        </a:rPr>
                        <m:t>𝑟</m:t>
                      </m:r>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1907704" y="4653136"/>
                <a:ext cx="3761350" cy="661720"/>
              </a:xfrm>
              <a:prstGeom prst="rect">
                <a:avLst/>
              </a:prstGeom>
              <a:blipFill rotWithShape="1">
                <a:blip r:embed="rId3"/>
                <a:stretch>
                  <a:fillRect l="-4" t="-74" r="11" b="82"/>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8" name="矩形 17"/>
              <p:cNvSpPr/>
              <p:nvPr/>
            </p:nvSpPr>
            <p:spPr>
              <a:xfrm>
                <a:off x="1285160" y="6021288"/>
                <a:ext cx="3577044" cy="718723"/>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𝑢</m:t>
                      </m:r>
                      <m:r>
                        <a:rPr lang="zh-CN" altLang="en-US" sz="2000" i="0">
                          <a:latin typeface="Cambria Math" panose="02040503050406030204" pitchFamily="18" charset="0"/>
                        </a:rPr>
                        <m:t>=</m:t>
                      </m:r>
                      <m:f>
                        <m:fPr>
                          <m:ctrlPr>
                            <a:rPr lang="zh-CN" altLang="en-US" sz="2000" i="1">
                              <a:latin typeface="Cambria Math" panose="02040503050406030204"/>
                            </a:rPr>
                          </m:ctrlPr>
                        </m:fPr>
                        <m:num>
                          <m:r>
                            <m:rPr>
                              <m:sty m:val="p"/>
                            </m:rPr>
                            <a:rPr lang="zh-CN" altLang="en-US" sz="2000" i="0">
                              <a:latin typeface="Cambria Math" panose="02040503050406030204" pitchFamily="18" charset="0"/>
                            </a:rPr>
                            <m:t>Δ</m:t>
                          </m:r>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m:rPr>
                                  <m:sty m:val="p"/>
                                </m:rPr>
                                <a:rPr lang="zh-CN" altLang="en-US" sz="2000" i="0">
                                  <a:latin typeface="Cambria Math" panose="02040503050406030204" pitchFamily="18" charset="0"/>
                                </a:rPr>
                                <m:t>λ</m:t>
                              </m:r>
                            </m:sub>
                          </m:sSub>
                        </m:num>
                        <m:den>
                          <m:r>
                            <a:rPr lang="zh-CN" altLang="en-US" sz="2000" i="0">
                              <a:latin typeface="Cambria Math" panose="02040503050406030204" pitchFamily="18" charset="0"/>
                            </a:rPr>
                            <m:t>4</m:t>
                          </m:r>
                          <m:r>
                            <a:rPr lang="zh-CN" altLang="en-US" sz="2000" i="1">
                              <a:latin typeface="Cambria Math" panose="02040503050406030204" pitchFamily="18" charset="0"/>
                            </a:rPr>
                            <m:t>𝜇</m:t>
                          </m:r>
                          <m:r>
                            <a:rPr lang="zh-CN" altLang="en-US" sz="2000" i="1">
                              <a:latin typeface="Cambria Math" panose="02040503050406030204" pitchFamily="18" charset="0"/>
                            </a:rPr>
                            <m:t>𝑙</m:t>
                          </m:r>
                        </m:den>
                      </m:f>
                      <m:r>
                        <m:rPr>
                          <m:nor/>
                        </m:rPr>
                        <a:rPr lang="zh-CN" altLang="en-US" sz="2000" i="1">
                          <a:latin typeface="Cambria Math" panose="02040503050406030204" pitchFamily="18" charset="0"/>
                        </a:rPr>
                        <m:t>(</m:t>
                      </m:r>
                      <m:sSup>
                        <m:sSupPr>
                          <m:ctrlPr>
                            <a:rPr lang="zh-CN" altLang="en-US" sz="2000" i="1">
                              <a:latin typeface="Cambria Math" panose="02040503050406030204"/>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r>
                        <m:rPr>
                          <m:nor/>
                        </m:rPr>
                        <a:rPr lang="zh-CN" altLang="en-US" sz="2000" i="1">
                          <a:latin typeface="Cambria Math" panose="02040503050406030204" pitchFamily="18" charset="0"/>
                        </a:rPr>
                        <m:t>−</m:t>
                      </m:r>
                      <m:sSup>
                        <m:sSupPr>
                          <m:ctrlPr>
                            <a:rPr lang="zh-CN" altLang="en-US" sz="2000" i="1">
                              <a:latin typeface="Cambria Math" panose="02040503050406030204"/>
                            </a:rPr>
                          </m:ctrlPr>
                        </m:sSupPr>
                        <m:e>
                          <m:r>
                            <a:rPr lang="zh-CN" altLang="en-US" sz="2000" i="1">
                              <a:latin typeface="Cambria Math" panose="02040503050406030204" pitchFamily="18" charset="0"/>
                            </a:rPr>
                            <m:t>𝑟</m:t>
                          </m:r>
                        </m:e>
                        <m:sup>
                          <m:r>
                            <a:rPr lang="zh-CN" altLang="en-US" sz="2000" i="0">
                              <a:latin typeface="Cambria Math" panose="02040503050406030204" pitchFamily="18" charset="0"/>
                            </a:rPr>
                            <m:t>2</m:t>
                          </m:r>
                        </m:sup>
                      </m:sSup>
                      <m:r>
                        <m:rPr>
                          <m:nor/>
                        </m:rPr>
                        <a:rPr lang="zh-CN" altLang="en-US" sz="2000" i="1">
                          <a:latin typeface="Cambria Math" panose="02040503050406030204" pitchFamily="18" charset="0"/>
                        </a:rPr>
                        <m:t>)</m:t>
                      </m:r>
                    </m:oMath>
                  </m:oMathPara>
                </a14:m>
                <a:endParaRPr lang="zh-CN" altLang="en-US" sz="2000" dirty="0"/>
              </a:p>
            </p:txBody>
          </p:sp>
        </mc:Choice>
        <mc:Fallback>
          <p:sp>
            <p:nvSpPr>
              <p:cNvPr id="18" name="矩形 17"/>
              <p:cNvSpPr>
                <a:spLocks noRot="1" noChangeAspect="1" noMove="1" noResize="1" noEditPoints="1" noAdjustHandles="1" noChangeArrowheads="1" noChangeShapeType="1" noTextEdit="1"/>
              </p:cNvSpPr>
              <p:nvPr/>
            </p:nvSpPr>
            <p:spPr>
              <a:xfrm>
                <a:off x="1285160" y="6021288"/>
                <a:ext cx="3577044" cy="718723"/>
              </a:xfrm>
              <a:prstGeom prst="rect">
                <a:avLst/>
              </a:prstGeom>
              <a:blipFill rotWithShape="1">
                <a:blip r:embed="rId4"/>
                <a:stretch>
                  <a:fillRect l="-16" t="-30" b="17"/>
                </a:stretch>
              </a:blipFill>
            </p:spPr>
            <p:txBody>
              <a:bodyPr/>
              <a:lstStyle/>
              <a:p>
                <a:r>
                  <a:rPr lang="zh-CN" altLang="en-US">
                    <a:noFill/>
                  </a:rPr>
                  <a:t> </a:t>
                </a:r>
              </a:p>
            </p:txBody>
          </p:sp>
        </mc:Fallback>
      </mc:AlternateContent>
      <p:sp>
        <p:nvSpPr>
          <p:cNvPr id="19" name="矩形 18"/>
          <p:cNvSpPr/>
          <p:nvPr/>
        </p:nvSpPr>
        <p:spPr>
          <a:xfrm>
            <a:off x="179512" y="5572190"/>
            <a:ext cx="4913525" cy="259045"/>
          </a:xfrm>
          <a:prstGeom prst="rect">
            <a:avLst/>
          </a:prstGeom>
        </p:spPr>
        <p:txBody>
          <a:bodyPr wrap="none">
            <a:spAutoFit/>
          </a:bodyPr>
          <a:lstStyle/>
          <a:p>
            <a:pPr indent="203200">
              <a:lnSpc>
                <a:spcPts val="12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积分</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利用边界条件</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r=R </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得</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9" name="文本框 19"/>
          <p:cNvSpPr txBox="1">
            <a:spLocks noChangeArrowheads="1"/>
          </p:cNvSpPr>
          <p:nvPr/>
        </p:nvSpPr>
        <p:spPr bwMode="auto">
          <a:xfrm>
            <a:off x="251520"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0" name="3T18.EPS" descr="id:2147503499;FounderCES"/>
          <p:cNvPicPr/>
          <p:nvPr/>
        </p:nvPicPr>
        <p:blipFill>
          <a:blip r:embed="rId1"/>
          <a:stretch>
            <a:fillRect/>
          </a:stretch>
        </p:blipFill>
        <p:spPr>
          <a:xfrm>
            <a:off x="4787789" y="881485"/>
            <a:ext cx="3785633" cy="1396173"/>
          </a:xfrm>
          <a:prstGeom prst="rect">
            <a:avLst/>
          </a:prstGeom>
        </p:spPr>
      </p:pic>
      <p:sp>
        <p:nvSpPr>
          <p:cNvPr id="12" name="矩形 11"/>
          <p:cNvSpPr/>
          <p:nvPr/>
        </p:nvSpPr>
        <p:spPr>
          <a:xfrm>
            <a:off x="172271" y="1505934"/>
            <a:ext cx="4600940" cy="400110"/>
          </a:xfrm>
          <a:prstGeom prst="rect">
            <a:avLst/>
          </a:prstGeom>
        </p:spPr>
        <p:txBody>
          <a:bodyPr wrap="none">
            <a:spAutoFit/>
          </a:bodyPr>
          <a:lstStyle/>
          <a:p>
            <a:pPr marL="285750" indent="-285750">
              <a:buFont typeface="Wingdings" panose="05000000000000000000" pitchFamily="2" charset="2"/>
              <a:buChar char="Ø"/>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管内流速随半径按抛物线规律分布</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20" name="矩形 19"/>
          <p:cNvSpPr/>
          <p:nvPr/>
        </p:nvSpPr>
        <p:spPr>
          <a:xfrm>
            <a:off x="191696" y="2220463"/>
            <a:ext cx="4828566" cy="264752"/>
          </a:xfrm>
          <a:prstGeom prst="rect">
            <a:avLst/>
          </a:prstGeom>
        </p:spPr>
        <p:txBody>
          <a:bodyPr wrap="none">
            <a:spAutoFit/>
          </a:bodyPr>
          <a:lstStyle/>
          <a:p>
            <a:pPr marL="285750" indent="-285750">
              <a:lnSpc>
                <a:spcPts val="1200"/>
              </a:lnSpc>
              <a:spcAft>
                <a:spcPts val="0"/>
              </a:spcAft>
              <a:buFont typeface="Wingdings" panose="05000000000000000000" pitchFamily="2" charset="2"/>
              <a:buChar char="Ø"/>
            </a:pP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μl</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r=R</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min</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191696" y="2864332"/>
            <a:ext cx="8567505" cy="707886"/>
          </a:xfrm>
          <a:prstGeom prst="rect">
            <a:avLst/>
          </a:prstGeom>
        </p:spPr>
        <p:txBody>
          <a:bodyPr wrap="square">
            <a:spAutoFit/>
          </a:bodyPr>
          <a:lstStyle/>
          <a:p>
            <a:pPr marL="342900" indent="-342900">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在半径</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 </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通过此环形面积的流量为</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2π</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ur</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积分得</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2" name="矩形 21"/>
              <p:cNvSpPr/>
              <p:nvPr/>
            </p:nvSpPr>
            <p:spPr>
              <a:xfrm>
                <a:off x="-433494" y="4008184"/>
                <a:ext cx="7114099" cy="1353127"/>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en-US" i="1">
                              <a:latin typeface="Cambria Math" panose="02040503050406030204"/>
                            </a:rPr>
                          </m:ctrlPr>
                        </m:mPr>
                        <m:mr>
                          <m:e>
                            <m:r>
                              <m:rPr>
                                <m:sty m:val="p"/>
                              </m:rPr>
                              <a:rPr lang="zh-CN" altLang="en-US">
                                <a:latin typeface="Cambria Math" panose="02040503050406030204" pitchFamily="18" charset="0"/>
                              </a:rPr>
                              <m:t>q</m:t>
                            </m:r>
                          </m:e>
                          <m:e>
                            <m:r>
                              <a:rPr lang="zh-CN" altLang="en-US" i="0">
                                <a:latin typeface="Cambria Math" panose="02040503050406030204" pitchFamily="18" charset="0"/>
                              </a:rPr>
                              <m:t>=</m:t>
                            </m:r>
                            <m:nary>
                              <m:naryPr>
                                <m:grow m:val="on"/>
                                <m:limLoc m:val="subSup"/>
                                <m:ctrlPr>
                                  <a:rPr lang="zh-CN" altLang="en-US" i="1">
                                    <a:latin typeface="Cambria Math" panose="02040503050406030204"/>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𝑅</m:t>
                                </m:r>
                              </m:sup>
                              <m:e>
                                <m:r>
                                  <a:rPr lang="zh-CN" altLang="en-US" i="1">
                                    <a:latin typeface="Cambria Math" panose="02040503050406030204" pitchFamily="18" charset="0"/>
                                  </a:rPr>
                                  <m:t>𝑑</m:t>
                                </m:r>
                              </m:e>
                            </m:nary>
                            <m:r>
                              <m:rPr>
                                <m:sty m:val="p"/>
                              </m:rPr>
                              <a:rPr lang="zh-CN" altLang="en-US" i="0">
                                <a:latin typeface="Cambria Math" panose="02040503050406030204" pitchFamily="18" charset="0"/>
                              </a:rPr>
                              <m:t>q</m:t>
                            </m:r>
                            <m:r>
                              <a:rPr lang="zh-CN" altLang="en-US" i="0">
                                <a:latin typeface="Cambria Math" panose="02040503050406030204" pitchFamily="18" charset="0"/>
                              </a:rPr>
                              <m:t>=</m:t>
                            </m:r>
                            <m:nary>
                              <m:naryPr>
                                <m:grow m:val="on"/>
                                <m:limLoc m:val="subSup"/>
                                <m:ctrlPr>
                                  <a:rPr lang="zh-CN" altLang="en-US" i="1">
                                    <a:latin typeface="Cambria Math" panose="02040503050406030204"/>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𝑅</m:t>
                                </m:r>
                              </m:sup>
                              <m:e>
                                <m:r>
                                  <a:rPr lang="zh-CN" altLang="en-US" i="0">
                                    <a:latin typeface="Cambria Math" panose="02040503050406030204" pitchFamily="18" charset="0"/>
                                  </a:rPr>
                                  <m:t>2</m:t>
                                </m:r>
                              </m:e>
                            </m:nary>
                            <m:r>
                              <a:rPr lang="zh-CN" altLang="en-US" i="1">
                                <a:latin typeface="Cambria Math" panose="02040503050406030204" pitchFamily="18" charset="0"/>
                              </a:rPr>
                              <m:t>𝜋</m:t>
                            </m:r>
                            <m:r>
                              <m:rPr>
                                <m:sty m:val="p"/>
                              </m:rPr>
                              <a:rPr lang="zh-CN" altLang="en-US" i="0">
                                <a:latin typeface="Cambria Math" panose="02040503050406030204" pitchFamily="18" charset="0"/>
                              </a:rPr>
                              <m:t>ur</m:t>
                            </m:r>
                            <m:r>
                              <a:rPr lang="zh-CN" altLang="en-US" i="1">
                                <a:latin typeface="Cambria Math" panose="02040503050406030204" pitchFamily="18" charset="0"/>
                              </a:rPr>
                              <m:t>𝑑</m:t>
                            </m:r>
                            <m:r>
                              <m:rPr>
                                <m:sty m:val="p"/>
                              </m:rPr>
                              <a:rPr lang="zh-CN" altLang="en-US" i="0">
                                <a:latin typeface="Cambria Math" panose="02040503050406030204" pitchFamily="18" charset="0"/>
                              </a:rPr>
                              <m:t>r</m:t>
                            </m:r>
                            <m:r>
                              <a:rPr lang="zh-CN" altLang="en-US" i="0">
                                <a:latin typeface="Cambria Math" panose="02040503050406030204" pitchFamily="18" charset="0"/>
                              </a:rPr>
                              <m:t>=</m:t>
                            </m:r>
                            <m:nary>
                              <m:naryPr>
                                <m:grow m:val="on"/>
                                <m:limLoc m:val="subSup"/>
                                <m:ctrlPr>
                                  <a:rPr lang="zh-CN" altLang="en-US" i="1">
                                    <a:latin typeface="Cambria Math" panose="02040503050406030204"/>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𝑅</m:t>
                                </m:r>
                              </m:sup>
                              <m:e>
                                <m:r>
                                  <a:rPr lang="zh-CN" altLang="en-US" i="0">
                                    <a:latin typeface="Cambria Math" panose="02040503050406030204" pitchFamily="18" charset="0"/>
                                  </a:rPr>
                                  <m:t>2</m:t>
                                </m:r>
                              </m:e>
                            </m:nary>
                            <m:r>
                              <a:rPr lang="zh-CN" altLang="en-US" i="1">
                                <a:latin typeface="Cambria Math" panose="02040503050406030204" pitchFamily="18" charset="0"/>
                              </a:rPr>
                              <m:t>𝜋</m:t>
                            </m:r>
                            <m:f>
                              <m:fPr>
                                <m:ctrlPr>
                                  <a:rPr lang="zh-CN" altLang="en-US" i="1">
                                    <a:latin typeface="Cambria Math" panose="02040503050406030204"/>
                                  </a:rPr>
                                </m:ctrlPr>
                              </m:fPr>
                              <m:num>
                                <m:r>
                                  <m:rPr>
                                    <m:sty m:val="p"/>
                                  </m:rPr>
                                  <a:rPr lang="zh-CN" altLang="en-US" i="0">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0">
                                    <a:latin typeface="Cambria Math" panose="02040503050406030204" pitchFamily="18" charset="0"/>
                                  </a:rPr>
                                  <m:t>4</m:t>
                                </m:r>
                                <m:r>
                                  <a:rPr lang="zh-CN" altLang="en-US" i="1">
                                    <a:latin typeface="Cambria Math" panose="02040503050406030204" pitchFamily="18" charset="0"/>
                                  </a:rPr>
                                  <m:t>𝜇</m:t>
                                </m:r>
                                <m:r>
                                  <a:rPr lang="zh-CN" altLang="en-US" i="1">
                                    <a:latin typeface="Cambria Math" panose="02040503050406030204" pitchFamily="18" charset="0"/>
                                  </a:rPr>
                                  <m:t>𝑙</m:t>
                                </m:r>
                              </m:den>
                            </m:f>
                            <m:r>
                              <m:rPr>
                                <m:nor/>
                              </m:rPr>
                              <a:rPr lang="zh-CN" altLang="en-US" i="1">
                                <a:latin typeface="Cambria Math" panose="02040503050406030204" pitchFamily="18" charset="0"/>
                              </a:rPr>
                              <m:t>(</m:t>
                            </m:r>
                            <m:sSup>
                              <m:sSupPr>
                                <m:ctrlPr>
                                  <a:rPr lang="zh-CN" altLang="en-US" i="1">
                                    <a:latin typeface="Cambria Math" panose="02040503050406030204"/>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r>
                              <m:rPr>
                                <m:nor/>
                              </m:rPr>
                              <a:rPr lang="zh-CN" altLang="en-US" i="1">
                                <a:latin typeface="Cambria Math" panose="02040503050406030204" pitchFamily="18" charset="0"/>
                              </a:rPr>
                              <m:t>−</m:t>
                            </m:r>
                            <m:sSup>
                              <m:sSupPr>
                                <m:ctrlPr>
                                  <a:rPr lang="zh-CN" altLang="en-US" i="1">
                                    <a:latin typeface="Cambria Math" panose="02040503050406030204"/>
                                  </a:rPr>
                                </m:ctrlPr>
                              </m:sSupPr>
                              <m:e>
                                <m:r>
                                  <a:rPr lang="zh-CN" altLang="en-US" i="1">
                                    <a:latin typeface="Cambria Math" panose="02040503050406030204" pitchFamily="18" charset="0"/>
                                  </a:rPr>
                                  <m:t>𝑟</m:t>
                                </m:r>
                              </m:e>
                              <m:sup>
                                <m:r>
                                  <a:rPr lang="zh-CN" altLang="en-US" i="0">
                                    <a:latin typeface="Cambria Math" panose="02040503050406030204" pitchFamily="18" charset="0"/>
                                  </a:rPr>
                                  <m:t>2</m:t>
                                </m:r>
                              </m:sup>
                            </m:sSup>
                            <m:r>
                              <m:rPr>
                                <m:nor/>
                              </m:rPr>
                              <a:rPr lang="zh-CN" altLang="en-US" i="1">
                                <a:latin typeface="Cambria Math" panose="02040503050406030204" pitchFamily="18" charset="0"/>
                              </a:rPr>
                              <m:t>)</m:t>
                            </m:r>
                            <m:r>
                              <m:rPr>
                                <m:sty m:val="p"/>
                              </m:rPr>
                              <a:rPr lang="zh-CN" altLang="en-US" i="0">
                                <a:latin typeface="Cambria Math" panose="02040503050406030204" pitchFamily="18" charset="0"/>
                              </a:rPr>
                              <m:t>r</m:t>
                            </m:r>
                            <m:r>
                              <a:rPr lang="zh-CN" altLang="en-US" i="1">
                                <a:latin typeface="Cambria Math" panose="02040503050406030204" pitchFamily="18" charset="0"/>
                              </a:rPr>
                              <m:t>𝑑</m:t>
                            </m:r>
                            <m:r>
                              <m:rPr>
                                <m:sty m:val="p"/>
                              </m:rPr>
                              <a:rPr lang="zh-CN" altLang="en-US" i="0">
                                <a:latin typeface="Cambria Math" panose="02040503050406030204" pitchFamily="18" charset="0"/>
                              </a:rPr>
                              <m:t>r</m:t>
                            </m:r>
                          </m:e>
                        </m:mr>
                        <m:mr>
                          <m:e/>
                          <m:e>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𝑅</m:t>
                                    </m:r>
                                  </m:e>
                                  <m:sup>
                                    <m:r>
                                      <a:rPr lang="zh-CN" altLang="en-US" i="0">
                                        <a:latin typeface="Cambria Math" panose="02040503050406030204" pitchFamily="18" charset="0"/>
                                      </a:rPr>
                                      <m:t>4</m:t>
                                    </m:r>
                                  </m:sup>
                                </m:sSup>
                              </m:num>
                              <m:den>
                                <m:r>
                                  <a:rPr lang="zh-CN" altLang="en-US" i="0">
                                    <a:latin typeface="Cambria Math" panose="02040503050406030204" pitchFamily="18" charset="0"/>
                                  </a:rPr>
                                  <m:t>8</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𝛥</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𝑑</m:t>
                                    </m:r>
                                  </m:e>
                                  <m:sup>
                                    <m:r>
                                      <a:rPr lang="zh-CN" altLang="en-US" i="0">
                                        <a:latin typeface="Cambria Math" panose="02040503050406030204" pitchFamily="18" charset="0"/>
                                      </a:rPr>
                                      <m:t>4</m:t>
                                    </m:r>
                                  </m:sup>
                                </m:sSup>
                              </m:num>
                              <m:den>
                                <m:r>
                                  <a:rPr lang="zh-CN" altLang="en-US" i="0">
                                    <a:latin typeface="Cambria Math" panose="02040503050406030204" pitchFamily="18" charset="0"/>
                                  </a:rPr>
                                  <m:t>128</m:t>
                                </m:r>
                                <m:r>
                                  <a:rPr lang="zh-CN" altLang="en-US" i="1">
                                    <a:latin typeface="Cambria Math" panose="02040503050406030204" pitchFamily="18" charset="0"/>
                                  </a:rPr>
                                  <m:t>𝜇</m:t>
                                </m:r>
                                <m:r>
                                  <a:rPr lang="zh-CN" altLang="en-US" i="1">
                                    <a:latin typeface="Cambria Math" panose="02040503050406030204" pitchFamily="18" charset="0"/>
                                  </a:rPr>
                                  <m:t>𝑙</m:t>
                                </m:r>
                              </m:den>
                            </m:f>
                            <m:r>
                              <a:rPr lang="zh-CN" altLang="en-US" i="1">
                                <a:latin typeface="Cambria Math" panose="02040503050406030204" pitchFamily="18" charset="0"/>
                              </a:rPr>
                              <m:t>𝛥</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e>
                        </m:mr>
                      </m:m>
                    </m:oMath>
                  </m:oMathPara>
                </a14:m>
                <a:endParaRPr lang="zh-CN" altLang="en-US" dirty="0"/>
              </a:p>
            </p:txBody>
          </p:sp>
        </mc:Choice>
        <mc:Fallback>
          <p:sp>
            <p:nvSpPr>
              <p:cNvPr id="22" name="矩形 21"/>
              <p:cNvSpPr>
                <a:spLocks noRot="1" noChangeAspect="1" noMove="1" noResize="1" noEditPoints="1" noAdjustHandles="1" noChangeArrowheads="1" noChangeShapeType="1" noTextEdit="1"/>
              </p:cNvSpPr>
              <p:nvPr/>
            </p:nvSpPr>
            <p:spPr>
              <a:xfrm>
                <a:off x="-433494" y="4008184"/>
                <a:ext cx="7114099" cy="1353127"/>
              </a:xfrm>
              <a:prstGeom prst="rect">
                <a:avLst/>
              </a:prstGeom>
              <a:blipFill rotWithShape="1">
                <a:blip r:embed="rId2"/>
                <a:stretch>
                  <a:fillRect l="6" t="-5" r="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5868144" y="4689961"/>
                <a:ext cx="3113878" cy="620172"/>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f>
                        <m:fPr>
                          <m:ctrlPr>
                            <a:rPr lang="zh-CN" altLang="en-US" i="1">
                              <a:latin typeface="Cambria Math" panose="02040503050406030204"/>
                            </a:rPr>
                          </m:ctrlPr>
                        </m:fPr>
                        <m:num>
                          <m:r>
                            <m:rPr>
                              <m:sty m:val="p"/>
                            </m:rPr>
                            <a:rPr lang="zh-CN" altLang="en-US">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num>
                        <m:den>
                          <m:r>
                            <a:rPr lang="zh-CN" altLang="en-US" i="1">
                              <a:latin typeface="Cambria Math" panose="02040503050406030204" pitchFamily="18" charset="0"/>
                            </a:rPr>
                            <m:t>𝑙</m:t>
                          </m:r>
                        </m:den>
                      </m:f>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8</m:t>
                          </m:r>
                          <m:r>
                            <a:rPr lang="zh-CN" altLang="en-US" i="1">
                              <a:latin typeface="Cambria Math" panose="02040503050406030204" pitchFamily="18" charset="0"/>
                            </a:rPr>
                            <m:t>𝜇</m:t>
                          </m:r>
                          <m:r>
                            <a:rPr lang="zh-CN" altLang="en-US" i="1">
                              <a:latin typeface="Cambria Math" panose="02040503050406030204" pitchFamily="18" charset="0"/>
                            </a:rPr>
                            <m:t>𝑞</m:t>
                          </m:r>
                        </m:num>
                        <m:den>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𝑅</m:t>
                              </m:r>
                            </m:e>
                            <m:sup>
                              <m:r>
                                <a:rPr lang="zh-CN" altLang="en-US" i="0">
                                  <a:latin typeface="Cambria Math" panose="02040503050406030204" pitchFamily="18" charset="0"/>
                                </a:rPr>
                                <m:t>4</m:t>
                              </m:r>
                            </m:sup>
                          </m:sSup>
                        </m:den>
                      </m:f>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128</m:t>
                          </m:r>
                          <m:r>
                            <a:rPr lang="zh-CN" altLang="en-US" i="1">
                              <a:latin typeface="Cambria Math" panose="02040503050406030204" pitchFamily="18" charset="0"/>
                            </a:rPr>
                            <m:t>𝜇</m:t>
                          </m:r>
                          <m:r>
                            <a:rPr lang="zh-CN" altLang="en-US" i="1">
                              <a:latin typeface="Cambria Math" panose="02040503050406030204" pitchFamily="18" charset="0"/>
                            </a:rPr>
                            <m:t>𝑞</m:t>
                          </m:r>
                        </m:num>
                        <m:den>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𝑑</m:t>
                              </m:r>
                            </m:e>
                            <m:sup>
                              <m:r>
                                <a:rPr lang="zh-CN" altLang="en-US" i="0">
                                  <a:latin typeface="Cambria Math" panose="02040503050406030204" pitchFamily="18" charset="0"/>
                                </a:rPr>
                                <m:t>4</m:t>
                              </m:r>
                            </m:sup>
                          </m:sSup>
                        </m:den>
                      </m:f>
                    </m:oMath>
                  </m:oMathPara>
                </a14:m>
                <a:endParaRPr lang="zh-CN" altLang="en-US" dirty="0"/>
              </a:p>
            </p:txBody>
          </p:sp>
        </mc:Choice>
        <mc:Fallback>
          <p:sp>
            <p:nvSpPr>
              <p:cNvPr id="23" name="矩形 22"/>
              <p:cNvSpPr>
                <a:spLocks noRot="1" noChangeAspect="1" noMove="1" noResize="1" noEditPoints="1" noAdjustHandles="1" noChangeArrowheads="1" noChangeShapeType="1" noTextEdit="1"/>
              </p:cNvSpPr>
              <p:nvPr/>
            </p:nvSpPr>
            <p:spPr>
              <a:xfrm>
                <a:off x="5868144" y="4689961"/>
                <a:ext cx="3113878" cy="620172"/>
              </a:xfrm>
              <a:prstGeom prst="rect">
                <a:avLst/>
              </a:prstGeom>
              <a:blipFill rotWithShape="1">
                <a:blip r:embed="rId3"/>
                <a:stretch>
                  <a:fillRect l="-4" t="-78" r="19" b="42"/>
                </a:stretch>
              </a:blipFill>
            </p:spPr>
            <p:txBody>
              <a:bodyPr/>
              <a:lstStyle/>
              <a:p>
                <a:r>
                  <a:rPr lang="zh-CN" altLang="en-US">
                    <a:noFill/>
                  </a:rPr>
                  <a:t> </a:t>
                </a:r>
              </a:p>
            </p:txBody>
          </p:sp>
        </mc:Fallback>
      </mc:AlternateContent>
      <p:sp>
        <p:nvSpPr>
          <p:cNvPr id="2" name="箭头: 右 1"/>
          <p:cNvSpPr/>
          <p:nvPr/>
        </p:nvSpPr>
        <p:spPr>
          <a:xfrm>
            <a:off x="5410278" y="4837619"/>
            <a:ext cx="576064" cy="432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317999" y="5664222"/>
            <a:ext cx="8314897" cy="957250"/>
          </a:xfrm>
          <a:prstGeom prst="rect">
            <a:avLst/>
          </a:prstGeom>
        </p:spPr>
        <p:txBody>
          <a:bodyPr wrap="square">
            <a:spAutoFit/>
          </a:bodyPr>
          <a:lstStyle/>
          <a:p>
            <a:pPr>
              <a:lnSpc>
                <a:spcPct val="150000"/>
              </a:lnSpc>
            </a:pP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泊肃叶公式</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。流量与管径的四次方成正比</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压差</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压力损失</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则与管径的四次方成反比</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所以管径对流量或压力损失的影响是很大的。</a:t>
            </a:r>
            <a:endParaRPr lang="zh-CN" altLang="en-US" sz="2000" dirty="0">
              <a:latin typeface="Times New Roman" panose="02020603050405020304" pitchFamily="18" charset="0"/>
              <a:ea typeface="黑体" panose="02010609060101010101" pitchFamily="49" charset="-122"/>
            </a:endParaRPr>
          </a:p>
        </p:txBody>
      </p:sp>
      <p:sp>
        <p:nvSpPr>
          <p:cNvPr id="3" name="灯片编号占位符 2"/>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9" name="文本框 19"/>
          <p:cNvSpPr txBox="1">
            <a:spLocks noChangeArrowheads="1"/>
          </p:cNvSpPr>
          <p:nvPr/>
        </p:nvSpPr>
        <p:spPr bwMode="auto">
          <a:xfrm>
            <a:off x="251520"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二、圆管层流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0" name="3T18.EPS" descr="id:2147503499;FounderCES"/>
          <p:cNvPicPr/>
          <p:nvPr/>
        </p:nvPicPr>
        <p:blipFill>
          <a:blip r:embed="rId1"/>
          <a:stretch>
            <a:fillRect/>
          </a:stretch>
        </p:blipFill>
        <p:spPr>
          <a:xfrm>
            <a:off x="4787789" y="881485"/>
            <a:ext cx="3785633" cy="1396173"/>
          </a:xfrm>
          <a:prstGeom prst="rect">
            <a:avLst/>
          </a:prstGeom>
        </p:spPr>
      </p:pic>
      <p:sp>
        <p:nvSpPr>
          <p:cNvPr id="12" name="矩形 11"/>
          <p:cNvSpPr/>
          <p:nvPr/>
        </p:nvSpPr>
        <p:spPr>
          <a:xfrm>
            <a:off x="172271" y="1505934"/>
            <a:ext cx="4600940" cy="400110"/>
          </a:xfrm>
          <a:prstGeom prst="rect">
            <a:avLst/>
          </a:prstGeom>
        </p:spPr>
        <p:txBody>
          <a:bodyPr wrap="none">
            <a:spAutoFit/>
          </a:bodyPr>
          <a:lstStyle/>
          <a:p>
            <a:pPr marL="285750" indent="-285750">
              <a:buFont typeface="Wingdings" panose="05000000000000000000" pitchFamily="2" charset="2"/>
              <a:buChar char="Ø"/>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管内流速随半径按抛物线规律分布</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13" name="矩形 12"/>
          <p:cNvSpPr/>
          <p:nvPr/>
        </p:nvSpPr>
        <p:spPr>
          <a:xfrm>
            <a:off x="447067" y="2514797"/>
            <a:ext cx="2797561" cy="264752"/>
          </a:xfrm>
          <a:prstGeom prst="rect">
            <a:avLst/>
          </a:prstGeom>
        </p:spPr>
        <p:txBody>
          <a:bodyPr wrap="none">
            <a:spAutoFit/>
          </a:bodyPr>
          <a:lstStyle/>
          <a:p>
            <a:pPr indent="203200">
              <a:lnSpc>
                <a:spcPts val="1200"/>
              </a:lnSpc>
              <a:spcAft>
                <a:spcPts val="0"/>
              </a:spcAft>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通流截面上平均流速</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1933286" y="4062253"/>
            <a:ext cx="5490606" cy="259045"/>
          </a:xfrm>
          <a:prstGeom prst="rect">
            <a:avLst/>
          </a:prstGeom>
        </p:spPr>
        <p:txBody>
          <a:bodyPr wrap="none">
            <a:spAutoFit/>
          </a:bodyPr>
          <a:lstStyle/>
          <a:p>
            <a:pPr indent="203200">
              <a:lnSpc>
                <a:spcPts val="12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比较可知</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平均流速为最大流速的一半。</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448000" y="4563390"/>
            <a:ext cx="7962728" cy="495585"/>
          </a:xfrm>
          <a:prstGeom prst="rect">
            <a:avLst/>
          </a:prstGeom>
        </p:spPr>
        <p:txBody>
          <a:bodyPr wrap="square">
            <a:spAutoFit/>
          </a:bodyPr>
          <a:lstStyle/>
          <a:p>
            <a:pPr indent="203200">
              <a:lnSpc>
                <a:spcPct val="150000"/>
              </a:lnSpc>
              <a:spcAft>
                <a:spcPts val="0"/>
              </a:spcAft>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层流时的动能修正系数</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α=</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和动量修正系数</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β=</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4</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C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矩形 15"/>
              <p:cNvSpPr/>
              <p:nvPr/>
            </p:nvSpPr>
            <p:spPr>
              <a:xfrm>
                <a:off x="2195736" y="3016687"/>
                <a:ext cx="3131818" cy="69153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𝑣</m:t>
                      </m:r>
                      <m:r>
                        <a:rPr lang="zh-CN" altLang="en-US" i="0">
                          <a:latin typeface="Cambria Math" panose="02040503050406030204" pitchFamily="18" charset="0"/>
                        </a:rPr>
                        <m:t>=</m:t>
                      </m:r>
                      <m:f>
                        <m:fPr>
                          <m:ctrlPr>
                            <a:rPr lang="zh-CN" altLang="en-US" i="1">
                              <a:latin typeface="Cambria Math" panose="02040503050406030204"/>
                            </a:rPr>
                          </m:ctrlPr>
                        </m:fPr>
                        <m:num>
                          <m:r>
                            <a:rPr lang="zh-CN" altLang="en-US" i="1">
                              <a:latin typeface="Cambria Math" panose="02040503050406030204" pitchFamily="18" charset="0"/>
                            </a:rPr>
                            <m:t>𝑞</m:t>
                          </m:r>
                        </m:num>
                        <m:den>
                          <m:r>
                            <a:rPr lang="zh-CN" altLang="en-US" i="1">
                              <a:latin typeface="Cambria Math" panose="02040503050406030204" pitchFamily="18" charset="0"/>
                            </a:rPr>
                            <m:t>𝐴</m:t>
                          </m:r>
                        </m:den>
                      </m:f>
                      <m:r>
                        <a:rPr lang="zh-CN" altLang="en-US" i="0">
                          <a:latin typeface="Cambria Math" panose="02040503050406030204" pitchFamily="18" charset="0"/>
                        </a:rPr>
                        <m:t>=</m:t>
                      </m:r>
                      <m:f>
                        <m:fPr>
                          <m:ctrlPr>
                            <a:rPr lang="zh-CN" altLang="en-US" i="1">
                              <a:latin typeface="Cambria Math" panose="02040503050406030204"/>
                            </a:rPr>
                          </m:ctrlPr>
                        </m:fPr>
                        <m:num>
                          <m:sSup>
                            <m:sSupPr>
                              <m:ctrlPr>
                                <a:rPr lang="zh-CN" altLang="en-US" i="1">
                                  <a:latin typeface="Cambria Math" panose="02040503050406030204"/>
                                </a:rPr>
                              </m:ctrlPr>
                            </m:sSupPr>
                            <m:e>
                              <m:r>
                                <a:rPr lang="zh-CN" altLang="en-US" i="1">
                                  <a:latin typeface="Cambria Math" panose="02040503050406030204" pitchFamily="18" charset="0"/>
                                </a:rPr>
                                <m:t>𝑅</m:t>
                              </m:r>
                            </m:e>
                            <m:sup>
                              <m:r>
                                <a:rPr lang="zh-CN" altLang="en-US" i="0">
                                  <a:latin typeface="Cambria Math" panose="02040503050406030204" pitchFamily="18" charset="0"/>
                                </a:rPr>
                                <m:t>2</m:t>
                              </m:r>
                            </m:sup>
                          </m:sSup>
                        </m:num>
                        <m:den>
                          <m:r>
                            <a:rPr lang="zh-CN" altLang="en-US" i="0">
                              <a:latin typeface="Cambria Math" panose="02040503050406030204" pitchFamily="18" charset="0"/>
                            </a:rPr>
                            <m:t>8</m:t>
                          </m:r>
                          <m:r>
                            <a:rPr lang="zh-CN" altLang="en-US" i="1">
                              <a:latin typeface="Cambria Math" panose="02040503050406030204" pitchFamily="18" charset="0"/>
                            </a:rPr>
                            <m:t>𝜇</m:t>
                          </m:r>
                          <m:r>
                            <a:rPr lang="zh-CN" altLang="en-US" i="1">
                              <a:latin typeface="Cambria Math" panose="02040503050406030204" pitchFamily="18" charset="0"/>
                            </a:rPr>
                            <m:t>𝑙</m:t>
                          </m:r>
                        </m:den>
                      </m:f>
                      <m:r>
                        <m:rPr>
                          <m:sty m:val="p"/>
                        </m:rPr>
                        <a:rPr lang="zh-CN" altLang="en-US" i="0">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f>
                        <m:fPr>
                          <m:ctrlPr>
                            <a:rPr lang="zh-CN" altLang="en-US" i="1">
                              <a:latin typeface="Cambria Math" panose="02040503050406030204"/>
                            </a:rPr>
                          </m:ctrlPr>
                        </m:fPr>
                        <m:num>
                          <m:sSup>
                            <m:sSupPr>
                              <m:ctrlPr>
                                <a:rPr lang="zh-CN" altLang="en-US" i="1">
                                  <a:latin typeface="Cambria Math" panose="02040503050406030204"/>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num>
                        <m:den>
                          <m:r>
                            <a:rPr lang="zh-CN" altLang="en-US" i="0">
                              <a:latin typeface="Cambria Math" panose="02040503050406030204" pitchFamily="18" charset="0"/>
                            </a:rPr>
                            <m:t>32</m:t>
                          </m:r>
                          <m:r>
                            <a:rPr lang="zh-CN" altLang="en-US" i="1">
                              <a:latin typeface="Cambria Math" panose="02040503050406030204" pitchFamily="18" charset="0"/>
                            </a:rPr>
                            <m:t>𝜇</m:t>
                          </m:r>
                          <m:r>
                            <a:rPr lang="zh-CN" altLang="en-US" i="1">
                              <a:latin typeface="Cambria Math" panose="02040503050406030204" pitchFamily="18" charset="0"/>
                            </a:rPr>
                            <m:t>𝑙</m:t>
                          </m:r>
                        </m:den>
                      </m:f>
                      <m:r>
                        <m:rPr>
                          <m:sty m:val="p"/>
                        </m:rPr>
                        <a:rPr lang="zh-CN" altLang="en-US" i="0">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oMath>
                  </m:oMathPara>
                </a14:m>
                <a:endParaRPr lang="zh-CN" altLang="en-US" dirty="0"/>
              </a:p>
            </p:txBody>
          </p:sp>
        </mc:Choice>
        <mc:Fallback>
          <p:sp>
            <p:nvSpPr>
              <p:cNvPr id="16" name="矩形 15"/>
              <p:cNvSpPr>
                <a:spLocks noRot="1" noChangeAspect="1" noMove="1" noResize="1" noEditPoints="1" noAdjustHandles="1" noChangeArrowheads="1" noChangeShapeType="1" noTextEdit="1"/>
              </p:cNvSpPr>
              <p:nvPr/>
            </p:nvSpPr>
            <p:spPr>
              <a:xfrm>
                <a:off x="2195736" y="3016687"/>
                <a:ext cx="3131818" cy="691536"/>
              </a:xfrm>
              <a:prstGeom prst="rect">
                <a:avLst/>
              </a:prstGeom>
              <a:blipFill rotWithShape="1">
                <a:blip r:embed="rId2"/>
                <a:stretch>
                  <a:fillRect l="-17" t="-63" r="17" b="66"/>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11" name="文本框 19"/>
          <p:cNvSpPr txBox="1">
            <a:spLocks noChangeArrowheads="1"/>
          </p:cNvSpPr>
          <p:nvPr/>
        </p:nvSpPr>
        <p:spPr bwMode="auto">
          <a:xfrm>
            <a:off x="237006" y="80709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三、圆管湍流</a:t>
            </a:r>
            <a:endParaRPr lang="zh-CN" altLang="en-US" sz="2400" dirty="0">
              <a:solidFill>
                <a:srgbClr val="184972"/>
              </a:solidFill>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8" name="矩形 17"/>
              <p:cNvSpPr/>
              <p:nvPr/>
            </p:nvSpPr>
            <p:spPr>
              <a:xfrm>
                <a:off x="237006" y="1367000"/>
                <a:ext cx="8570112" cy="1226554"/>
              </a:xfrm>
              <a:prstGeom prst="rect">
                <a:avLst/>
              </a:prstGeom>
            </p:spPr>
            <p:txBody>
              <a:bodyPr wrap="square">
                <a:spAutoFit/>
              </a:bodyPr>
              <a:lstStyle/>
              <a:p>
                <a:pPr marL="342900" indent="-342900">
                  <a:lnSpc>
                    <a:spcPct val="200000"/>
                  </a:lnSpc>
                  <a:spcAft>
                    <a:spcPts val="0"/>
                  </a:spcAft>
                  <a:buFont typeface="Wingdings" panose="05000000000000000000" pitchFamily="2" charset="2"/>
                  <a:buChar char="Ø"/>
                </a:pP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空间任一点处流体质点速度的大小和方向都是随时间变化的</a:t>
                </a:r>
                <a:r>
                  <a:rPr lang="en-US"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 工程上在处理湍流流动参数时</a:t>
                </a:r>
                <a:r>
                  <a:rPr lang="zh-CN" altLang="en-US"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引入一个</a:t>
                </a:r>
                <a:r>
                  <a:rPr lang="zh-CN" altLang="zh-CN" sz="2000" b="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时均流速</a:t>
                </a:r>
                <a14:m>
                  <m:oMath xmlns:m="http://schemas.openxmlformats.org/officeDocument/2006/math">
                    <m:bar>
                      <m:barPr>
                        <m:pos m:val="top"/>
                        <m:ctrlPr>
                          <a:rPr lang="zh-CN" altLang="zh-CN" sz="2000" b="1" i="1">
                            <a:solidFill>
                              <a:srgbClr val="FF0000"/>
                            </a:solidFill>
                            <a:effectLst/>
                            <a:latin typeface="Cambria Math" panose="02040503050406030204"/>
                            <a:ea typeface="Cambria Math" panose="02040503050406030204" pitchFamily="18" charset="0"/>
                            <a:cs typeface="Times New Roman" panose="02020603050405020304" pitchFamily="18" charset="0"/>
                          </a:rPr>
                        </m:ctrlPr>
                      </m:barPr>
                      <m:e>
                        <m:r>
                          <a:rPr lang="en-US" altLang="zh-CN" sz="2000" b="1" i="1">
                            <a:solidFill>
                              <a:srgbClr val="FF0000"/>
                            </a:solidFill>
                            <a:effectLst/>
                            <a:latin typeface="Cambria Math" panose="02040503050406030204" pitchFamily="18" charset="0"/>
                            <a:ea typeface="方正书宋_GBK"/>
                            <a:cs typeface="Times New Roman" panose="02020603050405020304" pitchFamily="18" charset="0"/>
                          </a:rPr>
                          <m:t>𝒖</m:t>
                        </m:r>
                      </m:e>
                    </m:bar>
                  </m:oMath>
                </a14:m>
                <a:r>
                  <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的概念。</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237006" y="1367000"/>
                <a:ext cx="8570112" cy="1226554"/>
              </a:xfrm>
              <a:prstGeom prst="rect">
                <a:avLst/>
              </a:prstGeom>
              <a:blipFill rotWithShape="1">
                <a:blip r:embed="rId1"/>
                <a:stretch>
                  <a:fillRect l="-2" t="-39" r="4" b="-3710"/>
                </a:stretch>
              </a:blipFill>
            </p:spPr>
            <p:txBody>
              <a:bodyPr/>
              <a:lstStyle/>
              <a:p>
                <a:r>
                  <a:rPr lang="zh-CN" altLang="en-US">
                    <a:noFill/>
                  </a:rPr>
                  <a:t> </a:t>
                </a:r>
              </a:p>
            </p:txBody>
          </p:sp>
        </mc:Fallback>
      </mc:AlternateContent>
      <p:pic>
        <p:nvPicPr>
          <p:cNvPr id="19" name="3T19.EPS" descr="id:2147503539;FounderCES"/>
          <p:cNvPicPr/>
          <p:nvPr/>
        </p:nvPicPr>
        <p:blipFill>
          <a:blip r:embed="rId2"/>
          <a:stretch>
            <a:fillRect/>
          </a:stretch>
        </p:blipFill>
        <p:spPr>
          <a:xfrm>
            <a:off x="6184458" y="2095341"/>
            <a:ext cx="2699982" cy="2249374"/>
          </a:xfrm>
          <a:prstGeom prst="rect">
            <a:avLst/>
          </a:prstGeom>
        </p:spPr>
      </p:pic>
      <mc:AlternateContent xmlns:mc="http://schemas.openxmlformats.org/markup-compatibility/2006">
        <mc:Choice xmlns:a14="http://schemas.microsoft.com/office/drawing/2010/main" Requires="a14">
          <p:sp>
            <p:nvSpPr>
              <p:cNvPr id="20" name="矩形 19"/>
              <p:cNvSpPr/>
              <p:nvPr/>
            </p:nvSpPr>
            <p:spPr>
              <a:xfrm>
                <a:off x="1619672" y="3011477"/>
                <a:ext cx="2232248" cy="715260"/>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bar>
                        <m:barPr>
                          <m:pos m:val="top"/>
                          <m:ctrlPr>
                            <a:rPr lang="zh-CN" altLang="en-US" i="1">
                              <a:latin typeface="Cambria Math" panose="02040503050406030204"/>
                            </a:rPr>
                          </m:ctrlPr>
                        </m:barPr>
                        <m:e>
                          <m:r>
                            <a:rPr lang="zh-CN" altLang="en-US" i="1">
                              <a:latin typeface="Cambria Math" panose="02040503050406030204" pitchFamily="18" charset="0"/>
                            </a:rPr>
                            <m:t>𝑢</m:t>
                          </m:r>
                        </m:e>
                      </m:bar>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1</m:t>
                          </m:r>
                        </m:num>
                        <m:den>
                          <m:r>
                            <a:rPr lang="zh-CN" altLang="en-US" i="1">
                              <a:latin typeface="Cambria Math" panose="02040503050406030204" pitchFamily="18" charset="0"/>
                            </a:rPr>
                            <m:t>𝑇</m:t>
                          </m:r>
                        </m:den>
                      </m:f>
                      <m:nary>
                        <m:naryPr>
                          <m:grow m:val="on"/>
                          <m:limLoc m:val="subSup"/>
                          <m:ctrlPr>
                            <a:rPr lang="zh-CN" altLang="en-US" i="1">
                              <a:latin typeface="Cambria Math" panose="02040503050406030204"/>
                            </a:rPr>
                          </m:ctrlPr>
                        </m:naryPr>
                        <m:sub>
                          <m:r>
                            <a:rPr lang="zh-CN" altLang="en-US" i="0">
                              <a:latin typeface="Cambria Math" panose="02040503050406030204" pitchFamily="18" charset="0"/>
                            </a:rPr>
                            <m:t>0</m:t>
                          </m:r>
                        </m:sub>
                        <m:sup>
                          <m:r>
                            <a:rPr lang="zh-CN" altLang="en-US" i="1">
                              <a:latin typeface="Cambria Math" panose="02040503050406030204" pitchFamily="18" charset="0"/>
                            </a:rPr>
                            <m:t>𝑇</m:t>
                          </m:r>
                        </m:sup>
                        <m:e>
                          <m:r>
                            <a:rPr lang="zh-CN" altLang="en-US" i="1">
                              <a:latin typeface="Cambria Math" panose="02040503050406030204" pitchFamily="18" charset="0"/>
                            </a:rPr>
                            <m:t>𝑢</m:t>
                          </m:r>
                        </m:e>
                      </m:nary>
                      <m:r>
                        <m:rPr>
                          <m:sty m:val="p"/>
                        </m:rPr>
                        <a:rPr lang="zh-CN" altLang="en-US" i="0">
                          <a:latin typeface="Cambria Math" panose="02040503050406030204" pitchFamily="18" charset="0"/>
                        </a:rPr>
                        <m:t>d</m:t>
                      </m:r>
                      <m:r>
                        <a:rPr lang="zh-CN" altLang="en-US" i="1">
                          <a:latin typeface="Cambria Math" panose="02040503050406030204" pitchFamily="18" charset="0"/>
                        </a:rPr>
                        <m:t>𝑡</m:t>
                      </m:r>
                    </m:oMath>
                  </m:oMathPara>
                </a14:m>
                <a:endParaRPr lang="zh-CN" altLang="en-US" dirty="0"/>
              </a:p>
            </p:txBody>
          </p:sp>
        </mc:Choice>
        <mc:Fallback>
          <p:sp>
            <p:nvSpPr>
              <p:cNvPr id="20" name="矩形 19"/>
              <p:cNvSpPr>
                <a:spLocks noRot="1" noChangeAspect="1" noMove="1" noResize="1" noEditPoints="1" noAdjustHandles="1" noChangeArrowheads="1" noChangeShapeType="1" noTextEdit="1"/>
              </p:cNvSpPr>
              <p:nvPr/>
            </p:nvSpPr>
            <p:spPr>
              <a:xfrm>
                <a:off x="1619672" y="3011477"/>
                <a:ext cx="2232248" cy="715260"/>
              </a:xfrm>
              <a:prstGeom prst="rect">
                <a:avLst/>
              </a:prstGeom>
              <a:blipFill rotWithShape="1">
                <a:blip r:embed="rId3"/>
                <a:stretch>
                  <a:fillRect l="-19" t="-43" b="78"/>
                </a:stretch>
              </a:blipFill>
            </p:spPr>
            <p:txBody>
              <a:bodyPr/>
              <a:lstStyle/>
              <a:p>
                <a:r>
                  <a:rPr lang="zh-CN" altLang="en-US">
                    <a:noFill/>
                  </a:rPr>
                  <a:t> </a:t>
                </a:r>
              </a:p>
            </p:txBody>
          </p:sp>
        </mc:Fallback>
      </mc:AlternateContent>
      <p:sp>
        <p:nvSpPr>
          <p:cNvPr id="21" name="矩形 20"/>
          <p:cNvSpPr/>
          <p:nvPr/>
        </p:nvSpPr>
        <p:spPr>
          <a:xfrm>
            <a:off x="434077" y="3944605"/>
            <a:ext cx="8720850" cy="400110"/>
          </a:xfrm>
          <a:prstGeom prst="rect">
            <a:avLst/>
          </a:prstGeom>
        </p:spPr>
        <p:txBody>
          <a:bodyPr wrap="square">
            <a:spAutoFit/>
          </a:bodyPr>
          <a:lstStyle/>
          <a:p>
            <a:pPr marL="285750" indent="-285750">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充分的湍流流动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流速分布</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pic>
        <p:nvPicPr>
          <p:cNvPr id="22" name="3T20.EPS" descr="id:2147503556;FounderCES"/>
          <p:cNvPicPr/>
          <p:nvPr/>
        </p:nvPicPr>
        <p:blipFill>
          <a:blip r:embed="rId4"/>
          <a:stretch>
            <a:fillRect/>
          </a:stretch>
        </p:blipFill>
        <p:spPr>
          <a:xfrm>
            <a:off x="5580112" y="4634427"/>
            <a:ext cx="3440364" cy="2086574"/>
          </a:xfrm>
          <a:prstGeom prst="rect">
            <a:avLst/>
          </a:prstGeom>
        </p:spPr>
      </p:pic>
      <mc:AlternateContent xmlns:mc="http://schemas.openxmlformats.org/markup-compatibility/2006">
        <mc:Choice xmlns:a14="http://schemas.microsoft.com/office/drawing/2010/main" Requires="a14">
          <p:sp>
            <p:nvSpPr>
              <p:cNvPr id="23" name="矩形 22"/>
              <p:cNvSpPr/>
              <p:nvPr/>
            </p:nvSpPr>
            <p:spPr>
              <a:xfrm>
                <a:off x="681140" y="4550357"/>
                <a:ext cx="4592620" cy="923330"/>
              </a:xfrm>
              <a:prstGeom prst="rect">
                <a:avLst/>
              </a:prstGeom>
            </p:spPr>
            <p:txBody>
              <a:bodyPr wrap="square">
                <a:spAutoFit/>
              </a:bodyPr>
              <a:lstStyle/>
              <a:p>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湍流中的流速分布是比较均匀的。最大流速</a:t>
                </a:r>
                <a14:m>
                  <m:oMath xmlns:m="http://schemas.openxmlformats.org/officeDocument/2006/math">
                    <m:sSub>
                      <m:sSubPr>
                        <m:ctrlPr>
                          <a:rPr lang="zh-CN" altLang="zh-CN" i="1">
                            <a:effectLst/>
                            <a:latin typeface="Cambria Math" panose="02040503050406030204"/>
                            <a:ea typeface="Cambria Math" panose="02040503050406030204" pitchFamily="18" charset="0"/>
                          </a:rPr>
                        </m:ctrlPr>
                      </m:sSubPr>
                      <m:e>
                        <m:bar>
                          <m:barPr>
                            <m:pos m:val="top"/>
                            <m:ctrlPr>
                              <a:rPr lang="zh-CN" altLang="zh-CN" i="1">
                                <a:effectLst/>
                                <a:latin typeface="Cambria Math" panose="02040503050406030204"/>
                                <a:ea typeface="Cambria Math" panose="02040503050406030204" pitchFamily="18" charset="0"/>
                              </a:rPr>
                            </m:ctrlPr>
                          </m:barPr>
                          <m:e>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𝑢</m:t>
                            </m:r>
                          </m:e>
                        </m:bar>
                      </m:e>
                      <m:sub>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max</m:t>
                        </m:r>
                      </m:sub>
                    </m:sSub>
                  </m:oMath>
                </a14:m>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zh-CN" altLang="en-US"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动能修正系数</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α</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05</a:t>
                </a:r>
                <a:r>
                  <a:rPr lang="zh-CN" altLang="en-US"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动量修正系数</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β</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04</a:t>
                </a:r>
                <a:r>
                  <a:rPr lang="zh-CN" altLang="en-US"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均可近似地取为</a:t>
                </a:r>
                <a:r>
                  <a:rPr lang="en-US"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681140" y="4550357"/>
                <a:ext cx="4592620" cy="923330"/>
              </a:xfrm>
              <a:prstGeom prst="rect">
                <a:avLst/>
              </a:prstGeom>
              <a:blipFill rotWithShape="1">
                <a:blip r:embed="rId5"/>
                <a:stretch>
                  <a:fillRect l="-9" t="-63" r="2" b="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p:cNvSpPr/>
              <p:nvPr/>
            </p:nvSpPr>
            <p:spPr>
              <a:xfrm>
                <a:off x="2102980" y="6034930"/>
                <a:ext cx="1748940" cy="62504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bar>
                        <m:barPr>
                          <m:pos m:val="top"/>
                          <m:ctrlPr>
                            <a:rPr lang="zh-CN" altLang="en-US" sz="1600" i="1" smtClean="0">
                              <a:latin typeface="Cambria Math" panose="02040503050406030204"/>
                            </a:rPr>
                          </m:ctrlPr>
                        </m:barPr>
                        <m:e>
                          <m:r>
                            <a:rPr lang="zh-CN" altLang="en-US" sz="1600" i="1">
                              <a:latin typeface="Cambria Math" panose="02040503050406030204" pitchFamily="18" charset="0"/>
                            </a:rPr>
                            <m:t>𝑢</m:t>
                          </m:r>
                        </m:e>
                      </m:bar>
                      <m:r>
                        <a:rPr lang="zh-CN" altLang="en-US" sz="1600" i="0">
                          <a:latin typeface="Cambria Math" panose="02040503050406030204" pitchFamily="18" charset="0"/>
                        </a:rPr>
                        <m:t>=</m:t>
                      </m:r>
                      <m:sSub>
                        <m:sSubPr>
                          <m:ctrlPr>
                            <a:rPr lang="zh-CN" altLang="en-US" sz="1600" i="1">
                              <a:latin typeface="Cambria Math" panose="02040503050406030204"/>
                            </a:rPr>
                          </m:ctrlPr>
                        </m:sSubPr>
                        <m:e>
                          <m:bar>
                            <m:barPr>
                              <m:pos m:val="top"/>
                              <m:ctrlPr>
                                <a:rPr lang="zh-CN" altLang="en-US" sz="1600" i="1">
                                  <a:latin typeface="Cambria Math" panose="02040503050406030204"/>
                                </a:rPr>
                              </m:ctrlPr>
                            </m:barPr>
                            <m:e>
                              <m:r>
                                <a:rPr lang="zh-CN" altLang="en-US" sz="1600" i="1">
                                  <a:latin typeface="Cambria Math" panose="02040503050406030204" pitchFamily="18" charset="0"/>
                                </a:rPr>
                                <m:t>𝑢</m:t>
                              </m:r>
                            </m:e>
                          </m:bar>
                        </m:e>
                        <m:sub>
                          <m:r>
                            <m:rPr>
                              <m:sty m:val="p"/>
                            </m:rPr>
                            <a:rPr lang="zh-CN" altLang="en-US" sz="1600" i="0">
                              <a:latin typeface="Cambria Math" panose="02040503050406030204" pitchFamily="18" charset="0"/>
                            </a:rPr>
                            <m:t>max</m:t>
                          </m:r>
                        </m:sub>
                      </m:sSub>
                      <m:sSup>
                        <m:sSupPr>
                          <m:ctrlPr>
                            <a:rPr lang="zh-CN" altLang="en-US" sz="1600" i="1">
                              <a:latin typeface="Cambria Math" panose="02040503050406030204"/>
                            </a:rPr>
                          </m:ctrlPr>
                        </m:sSupPr>
                        <m:e>
                          <m:d>
                            <m:dPr>
                              <m:ctrlPr>
                                <a:rPr lang="zh-CN" altLang="en-US" sz="1600" i="1">
                                  <a:latin typeface="Cambria Math" panose="02040503050406030204"/>
                                </a:rPr>
                              </m:ctrlPr>
                            </m:dPr>
                            <m:e>
                              <m:f>
                                <m:fPr>
                                  <m:ctrlPr>
                                    <a:rPr lang="zh-CN" altLang="en-US" sz="1600" i="1">
                                      <a:latin typeface="Cambria Math" panose="02040503050406030204"/>
                                    </a:rPr>
                                  </m:ctrlPr>
                                </m:fPr>
                                <m:num>
                                  <m:r>
                                    <a:rPr lang="zh-CN" altLang="en-US" sz="1600" i="1">
                                      <a:latin typeface="Cambria Math" panose="02040503050406030204" pitchFamily="18" charset="0"/>
                                    </a:rPr>
                                    <m:t>𝑦</m:t>
                                  </m:r>
                                </m:num>
                                <m:den>
                                  <m:r>
                                    <a:rPr lang="zh-CN" altLang="en-US" sz="1600" i="1">
                                      <a:latin typeface="Cambria Math" panose="02040503050406030204" pitchFamily="18" charset="0"/>
                                    </a:rPr>
                                    <m:t>𝑅</m:t>
                                  </m:r>
                                </m:den>
                              </m:f>
                            </m:e>
                          </m:d>
                        </m:e>
                        <m:sup>
                          <m:r>
                            <a:rPr lang="zh-CN" altLang="en-US" sz="1600" i="0">
                              <a:latin typeface="Cambria Math" panose="02040503050406030204" pitchFamily="18" charset="0"/>
                            </a:rPr>
                            <m:t>1</m:t>
                          </m:r>
                          <m:r>
                            <m:rPr>
                              <m:nor/>
                            </m:rPr>
                            <a:rPr lang="zh-CN" altLang="en-US" sz="1600" i="1">
                              <a:latin typeface="Cambria Math" panose="02040503050406030204" pitchFamily="18" charset="0"/>
                            </a:rPr>
                            <m:t>/</m:t>
                          </m:r>
                          <m:r>
                            <a:rPr lang="en-US" altLang="zh-CN" sz="1600" b="0" i="0" smtClean="0">
                              <a:latin typeface="Cambria Math" panose="02040503050406030204" pitchFamily="18" charset="0"/>
                            </a:rPr>
                            <m:t> </m:t>
                          </m:r>
                          <m:r>
                            <a:rPr lang="zh-CN" altLang="en-US" sz="1600" i="0">
                              <a:latin typeface="Cambria Math" panose="02040503050406030204" pitchFamily="18" charset="0"/>
                            </a:rPr>
                            <m:t>7</m:t>
                          </m:r>
                        </m:sup>
                      </m:sSup>
                    </m:oMath>
                  </m:oMathPara>
                </a14:m>
                <a:endParaRPr lang="zh-CN" altLang="en-US" sz="1600" dirty="0"/>
              </a:p>
            </p:txBody>
          </p:sp>
        </mc:Choice>
        <mc:Fallback>
          <p:sp>
            <p:nvSpPr>
              <p:cNvPr id="24" name="矩形 23"/>
              <p:cNvSpPr>
                <a:spLocks noRot="1" noChangeAspect="1" noMove="1" noResize="1" noEditPoints="1" noAdjustHandles="1" noChangeArrowheads="1" noChangeShapeType="1" noTextEdit="1"/>
              </p:cNvSpPr>
              <p:nvPr/>
            </p:nvSpPr>
            <p:spPr>
              <a:xfrm>
                <a:off x="2102980" y="6034930"/>
                <a:ext cx="1748940" cy="625043"/>
              </a:xfrm>
              <a:prstGeom prst="rect">
                <a:avLst/>
              </a:prstGeom>
              <a:blipFill rotWithShape="1">
                <a:blip r:embed="rId6"/>
                <a:stretch>
                  <a:fillRect l="-28" t="-84" r="1" b="15"/>
                </a:stretch>
              </a:blipFill>
            </p:spPr>
            <p:txBody>
              <a:bodyPr/>
              <a:lstStyle/>
              <a:p>
                <a:r>
                  <a:rPr lang="zh-CN" altLang="en-US">
                    <a:noFill/>
                  </a:rPr>
                  <a:t> </a:t>
                </a:r>
              </a:p>
            </p:txBody>
          </p:sp>
        </mc:Fallback>
      </mc:AlternateContent>
      <p:sp>
        <p:nvSpPr>
          <p:cNvPr id="25" name="矩形 24"/>
          <p:cNvSpPr/>
          <p:nvPr/>
        </p:nvSpPr>
        <p:spPr>
          <a:xfrm>
            <a:off x="434077" y="5502780"/>
            <a:ext cx="4858005" cy="584775"/>
          </a:xfrm>
          <a:prstGeom prst="rect">
            <a:avLst/>
          </a:prstGeom>
        </p:spPr>
        <p:txBody>
          <a:bodyPr wrap="square">
            <a:spAutoFit/>
          </a:bodyPr>
          <a:lstStyle/>
          <a:p>
            <a:pPr marL="285750" indent="-285750">
              <a:spcAft>
                <a:spcPts val="0"/>
              </a:spcAft>
              <a:buFont typeface="Wingdings" panose="05000000000000000000" pitchFamily="2" charset="2"/>
              <a:buChar char="Ø"/>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光滑圆管内的湍流</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雷诺数</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6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范围内</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其截面上的流速分布遵循</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次方的规律</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12"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四、压力损失</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3" name="矩形 12"/>
          <p:cNvSpPr/>
          <p:nvPr/>
        </p:nvSpPr>
        <p:spPr>
          <a:xfrm>
            <a:off x="466121" y="1405946"/>
            <a:ext cx="8424936" cy="1323439"/>
          </a:xfrm>
          <a:prstGeom prst="rect">
            <a:avLst/>
          </a:prstGeom>
        </p:spPr>
        <p:txBody>
          <a:bodyPr wrap="square">
            <a:spAutoFit/>
          </a:bodyPr>
          <a:lstStyle/>
          <a:p>
            <a:pPr>
              <a:spcAft>
                <a:spcPts val="0"/>
              </a:spcAft>
            </a:pP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液体在等径直管内流动时因摩擦而产生的压力损失</a:t>
            </a:r>
            <a:r>
              <a:rPr lang="zh-CN" altLang="en-US"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沿程压力损失</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液体流经管道的弯头、接头、阀口以及突然变化的截面等处时</a:t>
            </a:r>
            <a:r>
              <a:rPr lang="zh-CN" altLang="en-US"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因流速或流向发生急剧变化而在局部区域产生流动阻力所造成的压力损失</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局部压力损失</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251520" y="2924944"/>
            <a:ext cx="3640740" cy="259045"/>
          </a:xfrm>
          <a:prstGeom prst="rect">
            <a:avLst/>
          </a:prstGeom>
        </p:spPr>
        <p:txBody>
          <a:bodyPr wrap="none">
            <a:spAutoFit/>
          </a:bodyPr>
          <a:lstStyle/>
          <a:p>
            <a:pPr marL="285750" indent="-285750">
              <a:lnSpc>
                <a:spcPts val="1200"/>
              </a:lnSpc>
              <a:spcAft>
                <a:spcPts val="0"/>
              </a:spcAft>
              <a:buFont typeface="Wingdings" panose="05000000000000000000" pitchFamily="2" charset="2"/>
              <a:buChar char="Ø"/>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圆管层流</a:t>
            </a:r>
            <a:r>
              <a:rPr lang="en-US" altLang="zh-CN"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即沿程压力损失</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矩形 14"/>
              <p:cNvSpPr/>
              <p:nvPr/>
            </p:nvSpPr>
            <p:spPr>
              <a:xfrm>
                <a:off x="4300870" y="2615788"/>
                <a:ext cx="1675972" cy="61831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128</m:t>
                          </m:r>
                          <m:r>
                            <a:rPr lang="zh-CN" altLang="en-US" i="1">
                              <a:latin typeface="Cambria Math" panose="02040503050406030204" pitchFamily="18" charset="0"/>
                            </a:rPr>
                            <m:t>𝜇</m:t>
                          </m:r>
                          <m:r>
                            <a:rPr lang="zh-CN" altLang="en-US" i="1">
                              <a:latin typeface="Cambria Math" panose="02040503050406030204" pitchFamily="18" charset="0"/>
                            </a:rPr>
                            <m:t>𝑙</m:t>
                          </m:r>
                        </m:num>
                        <m:den>
                          <m:r>
                            <m:rPr>
                              <m:sty m:val="p"/>
                            </m:rPr>
                            <a:rPr lang="zh-CN" altLang="en-US" i="0">
                              <a:latin typeface="Cambria Math" panose="02040503050406030204" pitchFamily="18" charset="0"/>
                            </a:rPr>
                            <m:t>π</m:t>
                          </m:r>
                          <m:sSup>
                            <m:sSupPr>
                              <m:ctrlPr>
                                <a:rPr lang="zh-CN" altLang="en-US" i="1">
                                  <a:latin typeface="Cambria Math" panose="02040503050406030204"/>
                                </a:rPr>
                              </m:ctrlPr>
                            </m:sSupPr>
                            <m:e>
                              <m:r>
                                <a:rPr lang="zh-CN" altLang="en-US" i="1">
                                  <a:latin typeface="Cambria Math" panose="02040503050406030204" pitchFamily="18" charset="0"/>
                                </a:rPr>
                                <m:t>𝑑</m:t>
                              </m:r>
                            </m:e>
                            <m:sup>
                              <m:r>
                                <a:rPr lang="zh-CN" altLang="en-US" i="0">
                                  <a:latin typeface="Cambria Math" panose="02040503050406030204" pitchFamily="18" charset="0"/>
                                </a:rPr>
                                <m:t>4</m:t>
                              </m:r>
                            </m:sup>
                          </m:sSup>
                        </m:den>
                      </m:f>
                      <m:r>
                        <a:rPr lang="zh-CN" altLang="en-US" i="1">
                          <a:latin typeface="Cambria Math" panose="02040503050406030204" pitchFamily="18" charset="0"/>
                        </a:rPr>
                        <m:t>𝑞</m:t>
                      </m:r>
                    </m:oMath>
                  </m:oMathPara>
                </a14:m>
                <a:endParaRPr lang="zh-CN" altLang="en-US" dirty="0"/>
              </a:p>
            </p:txBody>
          </p:sp>
        </mc:Choice>
        <mc:Fallback>
          <p:sp>
            <p:nvSpPr>
              <p:cNvPr id="15" name="矩形 14"/>
              <p:cNvSpPr>
                <a:spLocks noRot="1" noChangeAspect="1" noMove="1" noResize="1" noEditPoints="1" noAdjustHandles="1" noChangeArrowheads="1" noChangeShapeType="1" noTextEdit="1"/>
              </p:cNvSpPr>
              <p:nvPr/>
            </p:nvSpPr>
            <p:spPr>
              <a:xfrm>
                <a:off x="4300870" y="2615788"/>
                <a:ext cx="1675972" cy="618311"/>
              </a:xfrm>
              <a:prstGeom prst="rect">
                <a:avLst/>
              </a:prstGeom>
              <a:blipFill rotWithShape="1">
                <a:blip r:embed="rId1"/>
                <a:stretch>
                  <a:fillRect l="-1" t="-36" r="13" b="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p:cNvSpPr/>
              <p:nvPr/>
            </p:nvSpPr>
            <p:spPr>
              <a:xfrm>
                <a:off x="417381" y="3589972"/>
                <a:ext cx="3581943" cy="307456"/>
              </a:xfrm>
              <a:prstGeom prst="rect">
                <a:avLst/>
              </a:prstGeom>
            </p:spPr>
            <p:txBody>
              <a:bodyPr wrap="none">
                <a:spAutoFit/>
              </a:bodyPr>
              <a:lstStyle/>
              <a:p>
                <a:pPr indent="203200">
                  <a:lnSpc>
                    <a:spcPts val="12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μ=</a:t>
                </a:r>
                <a:r>
                  <a:rPr lang="en-US" altLang="zh-CN" i="1" dirty="0" err="1">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νρ</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Re= </a:t>
                </a:r>
                <a14:m>
                  <m:oMath xmlns:m="http://schemas.openxmlformats.org/officeDocument/2006/math">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b="0" i="1" smtClean="0">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t> </m:t>
                        </m:r>
                        <m:r>
                          <a:rPr lang="en-US" altLang="zh-CN" i="1">
                            <a:solidFill>
                              <a:srgbClr val="000000"/>
                            </a:solidFill>
                            <a:effectLst/>
                            <a:latin typeface="Cambria Math" panose="02040503050406030204" pitchFamily="18" charset="0"/>
                            <a:ea typeface="方正书宋_GBK"/>
                            <a:cs typeface="Times New Roman" panose="02020603050405020304" pitchFamily="18" charset="0"/>
                          </a:rPr>
                          <m:t>𝑣𝑑</m:t>
                        </m:r>
                      </m:num>
                      <m:den>
                        <m:r>
                          <a:rPr lang="en-US" altLang="zh-CN" i="1">
                            <a:solidFill>
                              <a:srgbClr val="000000"/>
                            </a:solidFill>
                            <a:effectLst/>
                            <a:latin typeface="Cambria Math" panose="02040503050406030204" pitchFamily="18" charset="0"/>
                            <a:ea typeface="方正书宋_GBK"/>
                            <a:cs typeface="Times New Roman" panose="02020603050405020304" pitchFamily="18" charset="0"/>
                          </a:rPr>
                          <m:t>𝜈</m:t>
                        </m:r>
                      </m:den>
                    </m:f>
                  </m:oMath>
                </a14:m>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q= </a:t>
                </a:r>
                <a14:m>
                  <m:oMath xmlns:m="http://schemas.openxmlformats.org/officeDocument/2006/math">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m:rPr>
                            <m:sty m:val="p"/>
                          </m:rPr>
                          <a:rPr lang="en-US" altLang="zh-CN">
                            <a:solidFill>
                              <a:srgbClr val="000000"/>
                            </a:solidFill>
                            <a:effectLst/>
                            <a:latin typeface="Cambria Math" panose="02040503050406030204" pitchFamily="18" charset="0"/>
                            <a:ea typeface="方正书宋_GBK"/>
                            <a:cs typeface="Times New Roman" panose="02020603050405020304" pitchFamily="18" charset="0"/>
                          </a:rPr>
                          <m:t>π</m:t>
                        </m:r>
                      </m:num>
                      <m:den>
                        <m:r>
                          <a:rPr lang="en-US" altLang="zh-CN">
                            <a:solidFill>
                              <a:srgbClr val="000000"/>
                            </a:solidFill>
                            <a:effectLst/>
                            <a:latin typeface="Cambria Math" panose="02040503050406030204" pitchFamily="18" charset="0"/>
                            <a:ea typeface="方正书宋_GBK"/>
                            <a:cs typeface="Times New Roman" panose="02020603050405020304" pitchFamily="18" charset="0"/>
                          </a:rPr>
                          <m:t>4</m:t>
                        </m:r>
                      </m:den>
                    </m:f>
                  </m:oMath>
                </a14:m>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d </a:t>
                </a:r>
                <a:r>
                  <a:rPr lang="en-US" altLang="zh-CN" baseline="30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en-US" altLang="zh-CN" i="1"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v </a:t>
                </a:r>
                <a:r>
                  <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代入</a:t>
                </a:r>
                <a:endParaRPr lang="zh-CN" altLang="zh-CN"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6" name="矩形 15"/>
              <p:cNvSpPr>
                <a:spLocks noRot="1" noChangeAspect="1" noMove="1" noResize="1" noEditPoints="1" noAdjustHandles="1" noChangeArrowheads="1" noChangeShapeType="1" noTextEdit="1"/>
              </p:cNvSpPr>
              <p:nvPr/>
            </p:nvSpPr>
            <p:spPr>
              <a:xfrm>
                <a:off x="417381" y="3589972"/>
                <a:ext cx="3581943" cy="307456"/>
              </a:xfrm>
              <a:prstGeom prst="rect">
                <a:avLst/>
              </a:prstGeom>
              <a:blipFill rotWithShape="1">
                <a:blip r:embed="rId2"/>
                <a:stretch>
                  <a:fillRect l="-5" t="-26539" r="3" b="1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6" name="矩形 25"/>
              <p:cNvSpPr/>
              <p:nvPr/>
            </p:nvSpPr>
            <p:spPr>
              <a:xfrm>
                <a:off x="4309398" y="3299839"/>
                <a:ext cx="2798202" cy="64812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f>
                        <m:fPr>
                          <m:ctrlPr>
                            <a:rPr lang="zh-CN" altLang="en-US" i="1">
                              <a:latin typeface="Cambria Math" panose="02040503050406030204"/>
                            </a:rPr>
                          </m:ctrlPr>
                        </m:fPr>
                        <m:num>
                          <m:r>
                            <a:rPr lang="zh-CN" altLang="en-US" i="0">
                              <a:latin typeface="Cambria Math" panose="02040503050406030204" pitchFamily="18" charset="0"/>
                            </a:rPr>
                            <m:t>64</m:t>
                          </m:r>
                        </m:num>
                        <m:den>
                          <m:r>
                            <a:rPr lang="zh-CN" altLang="en-US" i="1">
                              <a:latin typeface="Cambria Math" panose="02040503050406030204" pitchFamily="18" charset="0"/>
                            </a:rPr>
                            <m:t>𝑅𝑒</m:t>
                          </m:r>
                        </m:den>
                      </m:f>
                      <m:f>
                        <m:fPr>
                          <m:ctrlPr>
                            <a:rPr lang="zh-CN" altLang="en-US" i="1">
                              <a:latin typeface="Cambria Math" panose="02040503050406030204"/>
                            </a:rPr>
                          </m:ctrlPr>
                        </m:fPr>
                        <m:num>
                          <m:r>
                            <a:rPr lang="zh-CN" altLang="en-US" i="1">
                              <a:latin typeface="Cambria Math" panose="02040503050406030204" pitchFamily="18" charset="0"/>
                            </a:rPr>
                            <m:t>𝑙</m:t>
                          </m:r>
                        </m:num>
                        <m:den>
                          <m:r>
                            <a:rPr lang="zh-CN" altLang="en-US" i="1">
                              <a:latin typeface="Cambria Math" panose="02040503050406030204" pitchFamily="18" charset="0"/>
                            </a:rPr>
                            <m:t>𝑑</m:t>
                          </m:r>
                        </m:den>
                      </m:f>
                      <m:f>
                        <m:fPr>
                          <m:ctrlPr>
                            <a:rPr lang="zh-CN" altLang="en-US" i="1">
                              <a:latin typeface="Cambria Math" panose="02040503050406030204"/>
                            </a:rPr>
                          </m:ctrlPr>
                        </m:fPr>
                        <m:num>
                          <m:r>
                            <a:rPr lang="zh-CN" altLang="en-US" i="1">
                              <a:latin typeface="Cambria Math" panose="02040503050406030204" pitchFamily="18" charset="0"/>
                            </a:rPr>
                            <m:t>𝜌</m:t>
                          </m:r>
                          <m:sSup>
                            <m:sSupPr>
                              <m:ctrlPr>
                                <a:rPr lang="zh-CN" altLang="en-US" i="1">
                                  <a:latin typeface="Cambria Math" panose="02040503050406030204"/>
                                </a:rPr>
                              </m:ctrlPr>
                            </m:sSupPr>
                            <m:e>
                              <m:r>
                                <a:rPr lang="zh-CN" altLang="en-US" i="1">
                                  <a:latin typeface="Cambria Math" panose="02040503050406030204" pitchFamily="18" charset="0"/>
                                </a:rPr>
                                <m:t>𝑣</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r>
                        <a:rPr lang="zh-CN" altLang="en-US" i="0">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a:rPr>
                          </m:ctrlPr>
                        </m:fPr>
                        <m:num>
                          <m:r>
                            <a:rPr lang="zh-CN" altLang="en-US" i="1">
                              <a:latin typeface="Cambria Math" panose="02040503050406030204" pitchFamily="18" charset="0"/>
                            </a:rPr>
                            <m:t>𝑙</m:t>
                          </m:r>
                        </m:num>
                        <m:den>
                          <m:r>
                            <a:rPr lang="zh-CN" altLang="en-US" i="1">
                              <a:latin typeface="Cambria Math" panose="02040503050406030204" pitchFamily="18" charset="0"/>
                            </a:rPr>
                            <m:t>𝑑</m:t>
                          </m:r>
                        </m:den>
                      </m:f>
                      <m:f>
                        <m:fPr>
                          <m:ctrlPr>
                            <a:rPr lang="zh-CN" altLang="en-US" i="1">
                              <a:latin typeface="Cambria Math" panose="02040503050406030204"/>
                            </a:rPr>
                          </m:ctrlPr>
                        </m:fPr>
                        <m:num>
                          <m:r>
                            <a:rPr lang="zh-CN" altLang="en-US" i="1">
                              <a:latin typeface="Cambria Math" panose="02040503050406030204" pitchFamily="18" charset="0"/>
                            </a:rPr>
                            <m:t>𝜌</m:t>
                          </m:r>
                          <m:sSup>
                            <m:sSupPr>
                              <m:ctrlPr>
                                <a:rPr lang="zh-CN" altLang="en-US" i="1">
                                  <a:latin typeface="Cambria Math" panose="02040503050406030204"/>
                                </a:rPr>
                              </m:ctrlPr>
                            </m:sSupPr>
                            <m:e>
                              <m:r>
                                <a:rPr lang="zh-CN" altLang="en-US" i="1">
                                  <a:latin typeface="Cambria Math" panose="02040503050406030204" pitchFamily="18" charset="0"/>
                                </a:rPr>
                                <m:t>𝑣</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oMath>
                  </m:oMathPara>
                </a14:m>
                <a:endParaRPr lang="zh-CN" altLang="en-US" dirty="0"/>
              </a:p>
            </p:txBody>
          </p:sp>
        </mc:Choice>
        <mc:Fallback>
          <p:sp>
            <p:nvSpPr>
              <p:cNvPr id="26" name="矩形 25"/>
              <p:cNvSpPr>
                <a:spLocks noRot="1" noChangeAspect="1" noMove="1" noResize="1" noEditPoints="1" noAdjustHandles="1" noChangeArrowheads="1" noChangeShapeType="1" noTextEdit="1"/>
              </p:cNvSpPr>
              <p:nvPr/>
            </p:nvSpPr>
            <p:spPr>
              <a:xfrm>
                <a:off x="4309398" y="3299839"/>
                <a:ext cx="2798202" cy="648126"/>
              </a:xfrm>
              <a:prstGeom prst="rect">
                <a:avLst/>
              </a:prstGeom>
              <a:blipFill rotWithShape="1">
                <a:blip r:embed="rId3"/>
                <a:stretch>
                  <a:fillRect l="-10" t="-58" r="2" b="26"/>
                </a:stretch>
              </a:blipFill>
            </p:spPr>
            <p:txBody>
              <a:bodyPr/>
              <a:lstStyle/>
              <a:p>
                <a:r>
                  <a:rPr lang="zh-CN" altLang="en-US">
                    <a:noFill/>
                  </a:rPr>
                  <a:t> </a:t>
                </a:r>
              </a:p>
            </p:txBody>
          </p:sp>
        </mc:Fallback>
      </mc:AlternateContent>
      <p:sp>
        <p:nvSpPr>
          <p:cNvPr id="27" name="矩形 26"/>
          <p:cNvSpPr/>
          <p:nvPr/>
        </p:nvSpPr>
        <p:spPr>
          <a:xfrm>
            <a:off x="5708499" y="4128616"/>
            <a:ext cx="3655506" cy="492443"/>
          </a:xfrm>
          <a:prstGeom prst="rect">
            <a:avLst/>
          </a:prstGeom>
        </p:spPr>
        <p:txBody>
          <a:bodyPr wrap="square">
            <a:spAutoFit/>
          </a:bodyPr>
          <a:lstStyle/>
          <a:p>
            <a:pPr>
              <a:lnSpc>
                <a:spcPts val="1200"/>
              </a:lnSpc>
              <a:spcAft>
                <a:spcPts val="0"/>
              </a:spcAft>
            </a:pP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ρ</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液体的密度</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沿程阻力系数</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理论值</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64</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1600" dirty="0">
              <a:solidFill>
                <a:srgbClr val="FF0000"/>
              </a:solidFill>
              <a:latin typeface="Times New Roman" panose="02020603050405020304" pitchFamily="18" charset="0"/>
              <a:ea typeface="黑体" panose="02010609060101010101" pitchFamily="49" charset="-122"/>
            </a:endParaRPr>
          </a:p>
        </p:txBody>
      </p:sp>
      <p:sp>
        <p:nvSpPr>
          <p:cNvPr id="28" name="矩形 27"/>
          <p:cNvSpPr/>
          <p:nvPr/>
        </p:nvSpPr>
        <p:spPr>
          <a:xfrm>
            <a:off x="558313" y="4675750"/>
            <a:ext cx="8240551" cy="369332"/>
          </a:xfrm>
          <a:prstGeom prst="rect">
            <a:avLst/>
          </a:prstGeom>
        </p:spPr>
        <p:txBody>
          <a:bodyPr wrap="square">
            <a:spAutoFit/>
          </a:bodyPr>
          <a:lstStyle/>
          <a:p>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金属管道中宜取</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75</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在橡胶软管中则取</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λ=</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9" name="矩形 28"/>
          <p:cNvSpPr/>
          <p:nvPr/>
        </p:nvSpPr>
        <p:spPr>
          <a:xfrm>
            <a:off x="558313" y="5638738"/>
            <a:ext cx="5032147" cy="369332"/>
          </a:xfrm>
          <a:prstGeom prst="rect">
            <a:avLst/>
          </a:prstGeom>
        </p:spPr>
        <p:txBody>
          <a:bodyPr wrap="none">
            <a:spAutoFit/>
          </a:bodyPr>
          <a:lstStyle/>
          <a:p>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湍流</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沿程压力损失的计算公式与层流时相同</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30" name="矩形 29"/>
              <p:cNvSpPr/>
              <p:nvPr/>
            </p:nvSpPr>
            <p:spPr>
              <a:xfrm>
                <a:off x="6156176" y="5452054"/>
                <a:ext cx="1634678" cy="64812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λ</m:t>
                          </m:r>
                        </m:sub>
                      </m:sSub>
                      <m:r>
                        <a:rPr lang="zh-CN" altLang="en-US" i="0">
                          <a:latin typeface="Cambria Math" panose="02040503050406030204" pitchFamily="18" charset="0"/>
                        </a:rPr>
                        <m:t>=</m:t>
                      </m:r>
                      <m:r>
                        <a:rPr lang="zh-CN" altLang="en-US" i="1">
                          <a:latin typeface="Cambria Math" panose="02040503050406030204" pitchFamily="18" charset="0"/>
                        </a:rPr>
                        <m:t>𝜆</m:t>
                      </m:r>
                      <m:f>
                        <m:fPr>
                          <m:ctrlPr>
                            <a:rPr lang="zh-CN" altLang="en-US" i="1">
                              <a:latin typeface="Cambria Math" panose="02040503050406030204"/>
                            </a:rPr>
                          </m:ctrlPr>
                        </m:fPr>
                        <m:num>
                          <m:r>
                            <a:rPr lang="zh-CN" altLang="en-US" i="1">
                              <a:latin typeface="Cambria Math" panose="02040503050406030204" pitchFamily="18" charset="0"/>
                            </a:rPr>
                            <m:t>𝑙</m:t>
                          </m:r>
                        </m:num>
                        <m:den>
                          <m:r>
                            <a:rPr lang="zh-CN" altLang="en-US" i="1">
                              <a:latin typeface="Cambria Math" panose="02040503050406030204" pitchFamily="18" charset="0"/>
                            </a:rPr>
                            <m:t>𝑑</m:t>
                          </m:r>
                        </m:den>
                      </m:f>
                      <m:f>
                        <m:fPr>
                          <m:ctrlPr>
                            <a:rPr lang="zh-CN" altLang="en-US" i="1">
                              <a:latin typeface="Cambria Math" panose="02040503050406030204"/>
                            </a:rPr>
                          </m:ctrlPr>
                        </m:fPr>
                        <m:num>
                          <m:r>
                            <a:rPr lang="zh-CN" altLang="en-US" i="1">
                              <a:latin typeface="Cambria Math" panose="02040503050406030204" pitchFamily="18" charset="0"/>
                            </a:rPr>
                            <m:t>𝜌</m:t>
                          </m:r>
                          <m:sSup>
                            <m:sSupPr>
                              <m:ctrlPr>
                                <a:rPr lang="zh-CN" altLang="en-US" i="1">
                                  <a:latin typeface="Cambria Math" panose="02040503050406030204"/>
                                </a:rPr>
                              </m:ctrlPr>
                            </m:sSupPr>
                            <m:e>
                              <m:r>
                                <a:rPr lang="zh-CN" altLang="en-US" i="1">
                                  <a:latin typeface="Cambria Math" panose="02040503050406030204" pitchFamily="18" charset="0"/>
                                </a:rPr>
                                <m:t>𝑣</m:t>
                              </m:r>
                            </m:e>
                            <m:sup>
                              <m:r>
                                <a:rPr lang="zh-CN" altLang="en-US" i="0">
                                  <a:latin typeface="Cambria Math" panose="02040503050406030204" pitchFamily="18" charset="0"/>
                                </a:rPr>
                                <m:t>2</m:t>
                              </m:r>
                            </m:sup>
                          </m:sSup>
                        </m:num>
                        <m:den>
                          <m:r>
                            <a:rPr lang="zh-CN" altLang="en-US" i="0">
                              <a:latin typeface="Cambria Math" panose="02040503050406030204" pitchFamily="18" charset="0"/>
                            </a:rPr>
                            <m:t>2</m:t>
                          </m:r>
                        </m:den>
                      </m:f>
                    </m:oMath>
                  </m:oMathPara>
                </a14:m>
                <a:endParaRPr lang="zh-CN" altLang="en-US" dirty="0"/>
              </a:p>
            </p:txBody>
          </p:sp>
        </mc:Choice>
        <mc:Fallback>
          <p:sp>
            <p:nvSpPr>
              <p:cNvPr id="30" name="矩形 29"/>
              <p:cNvSpPr>
                <a:spLocks noRot="1" noChangeAspect="1" noMove="1" noResize="1" noEditPoints="1" noAdjustHandles="1" noChangeArrowheads="1" noChangeShapeType="1" noTextEdit="1"/>
              </p:cNvSpPr>
              <p:nvPr/>
            </p:nvSpPr>
            <p:spPr>
              <a:xfrm>
                <a:off x="6156176" y="5452054"/>
                <a:ext cx="1634678" cy="648126"/>
              </a:xfrm>
              <a:prstGeom prst="rect">
                <a:avLst/>
              </a:prstGeom>
              <a:blipFill rotWithShape="1">
                <a:blip r:embed="rId4"/>
                <a:stretch>
                  <a:fillRect l="-30" t="-89" r="2" b="57"/>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12"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四、压力损失</a:t>
            </a:r>
            <a:endParaRPr lang="zh-CN" altLang="en-US" sz="2400" dirty="0">
              <a:solidFill>
                <a:srgbClr val="184972"/>
              </a:solidFill>
              <a:latin typeface="Times New Roman" panose="02020603050405020304" pitchFamily="18" charset="0"/>
              <a:ea typeface="黑体" panose="02010609060101010101" pitchFamily="49" charset="-122"/>
            </a:endParaRPr>
          </a:p>
        </p:txBody>
      </p:sp>
      <mc:AlternateContent xmlns:mc="http://schemas.openxmlformats.org/markup-compatibility/2006" xmlns:a14="http://schemas.microsoft.com/office/drawing/2010/main">
        <mc:Choice Requires="a14">
          <p:graphicFrame>
            <p:nvGraphicFramePr>
              <p:cNvPr id="18" name="表格 17"/>
              <p:cNvGraphicFramePr>
                <a:graphicFrameLocks noGrp="1"/>
              </p:cNvGraphicFramePr>
              <p:nvPr>
                <p:custDataLst>
                  <p:tags r:id="rId1"/>
                </p:custDataLst>
              </p:nvPr>
            </p:nvGraphicFramePr>
            <p:xfrm>
              <a:off x="328725" y="2060848"/>
              <a:ext cx="8532440" cy="2016223"/>
            </p:xfrm>
            <a:graphic>
              <a:graphicData uri="http://schemas.openxmlformats.org/drawingml/2006/table">
                <a:tbl>
                  <a:tblPr firstRow="1" firstCol="1" bandRow="1">
                    <a:tableStyleId>{5C22544A-7EE6-4342-B048-85BDC9FD1C3A}</a:tableStyleId>
                  </a:tblPr>
                  <a:tblGrid>
                    <a:gridCol w="1011551"/>
                    <a:gridCol w="708086"/>
                    <a:gridCol w="2270934"/>
                    <a:gridCol w="1849856"/>
                    <a:gridCol w="2692013"/>
                  </a:tblGrid>
                  <a:tr h="297000">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流 动 区 域</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雷诺数范围</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λ</a:t>
                          </a: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计算公式</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54505">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层流</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gridSpan="2">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Re&lt;2320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f>
                                <m:fPr>
                                  <m:ctrlPr>
                                    <a:rPr lang="zh-CN" sz="1400" i="1">
                                      <a:effectLst/>
                                      <a:latin typeface="Cambria Math" panose="02040503050406030204"/>
                                    </a:rPr>
                                  </m:ctrlPr>
                                </m:fPr>
                                <m:num>
                                  <m:r>
                                    <a:rPr lang="en-US" sz="1600">
                                      <a:effectLst/>
                                      <a:latin typeface="Cambria Math" panose="02040503050406030204" pitchFamily="18" charset="0"/>
                                    </a:rPr>
                                    <m:t>75</m:t>
                                  </m:r>
                                </m:num>
                                <m:den>
                                  <m:r>
                                    <m:rPr>
                                      <m:sty m:val="p"/>
                                    </m:rPr>
                                    <a:rPr lang="en-US" sz="1600">
                                      <a:effectLst/>
                                      <a:latin typeface="Cambria Math" panose="02040503050406030204" pitchFamily="18" charset="0"/>
                                    </a:rPr>
                                    <m:t>Re</m:t>
                                  </m:r>
                                </m:den>
                              </m:f>
                            </m:oMath>
                          </a14:m>
                          <a:r>
                            <a:rPr lang="en-US" sz="1050">
                              <a:effectLst/>
                              <a:latin typeface="Times New Roman" panose="02020603050405020304" pitchFamily="18" charset="0"/>
                              <a:ea typeface="黑体" panose="02010609060101010101" pitchFamily="49" charset="-122"/>
                              <a:cs typeface="Times New Roman" panose="02020603050405020304" pitchFamily="18" charset="0"/>
                            </a:rPr>
                            <a:t>(</a:t>
                          </a:r>
                          <a:r>
                            <a:rPr lang="zh-CN" sz="1050">
                              <a:effectLst/>
                              <a:latin typeface="Times New Roman" panose="02020603050405020304" pitchFamily="18" charset="0"/>
                              <a:ea typeface="黑体" panose="02010609060101010101" pitchFamily="49" charset="-122"/>
                              <a:cs typeface="Times New Roman" panose="02020603050405020304" pitchFamily="18" charset="0"/>
                            </a:rPr>
                            <a:t>油</a:t>
                          </a:r>
                          <a:r>
                            <a:rPr lang="en-US" sz="105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f>
                                <m:fPr>
                                  <m:ctrlPr>
                                    <a:rPr lang="zh-CN" sz="1400" i="1">
                                      <a:effectLst/>
                                      <a:latin typeface="Cambria Math" panose="02040503050406030204"/>
                                    </a:rPr>
                                  </m:ctrlPr>
                                </m:fPr>
                                <m:num>
                                  <m:r>
                                    <a:rPr lang="en-US" sz="1600">
                                      <a:effectLst/>
                                      <a:latin typeface="Cambria Math" panose="02040503050406030204" pitchFamily="18" charset="0"/>
                                    </a:rPr>
                                    <m:t>64</m:t>
                                  </m:r>
                                </m:num>
                                <m:den>
                                  <m:r>
                                    <m:rPr>
                                      <m:sty m:val="p"/>
                                    </m:rPr>
                                    <a:rPr lang="en-US" sz="1600">
                                      <a:effectLst/>
                                      <a:latin typeface="Cambria Math" panose="02040503050406030204" pitchFamily="18" charset="0"/>
                                    </a:rPr>
                                    <m:t>Re</m:t>
                                  </m:r>
                                </m:den>
                              </m:f>
                            </m:oMath>
                          </a14:m>
                          <a:r>
                            <a:rPr lang="en-US" sz="1050">
                              <a:effectLst/>
                              <a:latin typeface="Times New Roman" panose="02020603050405020304" pitchFamily="18" charset="0"/>
                              <a:ea typeface="黑体" panose="02010609060101010101" pitchFamily="49" charset="-122"/>
                              <a:cs typeface="Times New Roman" panose="02020603050405020304" pitchFamily="18" charset="0"/>
                            </a:rPr>
                            <a:t>(</a:t>
                          </a:r>
                          <a:r>
                            <a:rPr lang="zh-CN" sz="1050">
                              <a:effectLst/>
                              <a:latin typeface="Times New Roman" panose="02020603050405020304" pitchFamily="18" charset="0"/>
                              <a:ea typeface="黑体" panose="02010609060101010101" pitchFamily="49" charset="-122"/>
                              <a:cs typeface="Times New Roman" panose="02020603050405020304" pitchFamily="18" charset="0"/>
                            </a:rPr>
                            <a:t>水</a:t>
                          </a:r>
                          <a:r>
                            <a:rPr lang="en-US" sz="1050">
                              <a:effectLst/>
                              <a:latin typeface="Times New Roman" panose="02020603050405020304" pitchFamily="18" charset="0"/>
                              <a:ea typeface="黑体" panose="02010609060101010101" pitchFamily="49" charset="-122"/>
                              <a:cs typeface="Times New Roman" panose="02020603050405020304" pitchFamily="18" charset="0"/>
                            </a:rPr>
                            <a:t>)</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12147">
                    <a:tc rowSpan="4">
                      <a:txBody>
                        <a:bodyPr/>
                        <a:lstStyle/>
                        <a:p>
                          <a:pPr algn="ctr">
                            <a:lnSpc>
                              <a:spcPts val="1200"/>
                            </a:lnSpc>
                            <a:spcAft>
                              <a:spcPts val="0"/>
                            </a:spcAft>
                          </a:pPr>
                          <a:r>
                            <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湍流</a:t>
                          </a:r>
                          <a:endParaRPr lang="zh-CN" sz="1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050" dirty="0">
                              <a:effectLst/>
                              <a:latin typeface="Times New Roman" panose="02020603050405020304" pitchFamily="18" charset="0"/>
                              <a:ea typeface="黑体" panose="02010609060101010101" pitchFamily="49" charset="-122"/>
                              <a:cs typeface="Times New Roman" panose="02020603050405020304" pitchFamily="18" charset="0"/>
                            </a:rPr>
                            <a:t>水力光滑管</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Re&lt;22</a:t>
                          </a:r>
                          <a14:m>
                            <m:oMath xmlns:m="http://schemas.openxmlformats.org/officeDocument/2006/math">
                              <m:sSup>
                                <m:sSupPr>
                                  <m:ctrlPr>
                                    <a:rPr lang="zh-CN" sz="1400" i="1">
                                      <a:effectLst/>
                                      <a:latin typeface="Cambria Math" panose="02040503050406030204"/>
                                    </a:rPr>
                                  </m:ctrlPr>
                                </m:sSupPr>
                                <m:e>
                                  <m:d>
                                    <m:dPr>
                                      <m:ctrlPr>
                                        <a:rPr lang="zh-CN" sz="1400" i="1">
                                          <a:effectLst/>
                                          <a:latin typeface="Cambria Math" panose="02040503050406030204"/>
                                        </a:rPr>
                                      </m:ctrlPr>
                                    </m:dPr>
                                    <m:e>
                                      <m:f>
                                        <m:fPr>
                                          <m:ctrlPr>
                                            <a:rPr lang="zh-CN" sz="1400" i="1">
                                              <a:effectLst/>
                                              <a:latin typeface="Cambria Math" panose="02040503050406030204"/>
                                            </a:rPr>
                                          </m:ctrlPr>
                                        </m:fPr>
                                        <m:num>
                                          <m:r>
                                            <m:rPr>
                                              <m:sty m:val="p"/>
                                            </m:rPr>
                                            <a:rPr lang="en-US" sz="1600">
                                              <a:effectLst/>
                                              <a:latin typeface="Cambria Math" panose="02040503050406030204" pitchFamily="18" charset="0"/>
                                            </a:rPr>
                                            <m:t>d</m:t>
                                          </m:r>
                                        </m:num>
                                        <m:den>
                                          <m:r>
                                            <m:rPr>
                                              <m:sty m:val="p"/>
                                            </m:rPr>
                                            <a:rPr lang="en-US" sz="1600">
                                              <a:effectLst/>
                                              <a:latin typeface="Cambria Math" panose="02040503050406030204" pitchFamily="18" charset="0"/>
                                            </a:rPr>
                                            <m:t>Δ</m:t>
                                          </m:r>
                                        </m:den>
                                      </m:f>
                                    </m:e>
                                  </m:d>
                                </m:e>
                                <m:sup>
                                  <m:f>
                                    <m:fPr>
                                      <m:ctrlPr>
                                        <a:rPr lang="zh-CN" sz="1400" i="1">
                                          <a:effectLst/>
                                          <a:latin typeface="Cambria Math" panose="02040503050406030204"/>
                                        </a:rPr>
                                      </m:ctrlPr>
                                    </m:fPr>
                                    <m:num>
                                      <m:r>
                                        <a:rPr lang="en-US" sz="1600">
                                          <a:effectLst/>
                                          <a:latin typeface="Cambria Math" panose="02040503050406030204" pitchFamily="18" charset="0"/>
                                        </a:rPr>
                                        <m:t>8</m:t>
                                      </m:r>
                                    </m:num>
                                    <m:den>
                                      <m:r>
                                        <a:rPr lang="en-US" sz="1600">
                                          <a:effectLst/>
                                          <a:latin typeface="Cambria Math" panose="02040503050406030204" pitchFamily="18" charset="0"/>
                                        </a:rPr>
                                        <m:t>7</m:t>
                                      </m:r>
                                    </m:den>
                                  </m:f>
                                </m:sup>
                              </m:sSup>
                            </m:oMath>
                          </a14:m>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3000&lt;Re&lt;10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λ=0.3164Re</a:t>
                          </a:r>
                          <a:r>
                            <a:rPr lang="en-US" sz="1050" baseline="30000">
                              <a:effectLst/>
                              <a:latin typeface="Times New Roman" panose="02020603050405020304" pitchFamily="18" charset="0"/>
                              <a:ea typeface="黑体" panose="02010609060101010101" pitchFamily="49" charset="-122"/>
                              <a:cs typeface="Times New Roman" panose="02020603050405020304" pitchFamily="18" charset="0"/>
                            </a:rPr>
                            <a:t>-0.25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12147">
                    <a:tc vMerge="1">
                      <a:tcPr/>
                    </a:tc>
                    <a:tc vMerge="1">
                      <a:tcPr/>
                    </a:tc>
                    <a:tc vMerge="1">
                      <a:tcPr/>
                    </a:tc>
                    <a:tc>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5</a:t>
                          </a: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≤Re≤10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λ=0.308(0.842-lgRe)</a:t>
                          </a:r>
                          <a:r>
                            <a:rPr lang="en-US" sz="1050" baseline="300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420212">
                    <a:tc vMerge="1">
                      <a:tcPr/>
                    </a:tc>
                    <a:tc>
                      <a:txBody>
                        <a:bodyPr/>
                        <a:lstStyle/>
                        <a:p>
                          <a:pPr algn="ctr">
                            <a:lnSpc>
                              <a:spcPts val="1200"/>
                            </a:lnSpc>
                            <a:spcAft>
                              <a:spcPts val="0"/>
                            </a:spcAft>
                          </a:pPr>
                          <a:r>
                            <a:rPr lang="zh-CN" sz="1050" dirty="0">
                              <a:effectLst/>
                              <a:latin typeface="Times New Roman" panose="02020603050405020304" pitchFamily="18" charset="0"/>
                              <a:ea typeface="黑体" panose="02010609060101010101" pitchFamily="49" charset="-122"/>
                              <a:cs typeface="Times New Roman" panose="02020603050405020304" pitchFamily="18" charset="0"/>
                            </a:rPr>
                            <a:t>水力粗糙管</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en-US" sz="900" dirty="0">
                              <a:effectLst/>
                              <a:latin typeface="Times New Roman" panose="02020603050405020304" pitchFamily="18" charset="0"/>
                              <a:ea typeface="黑体" panose="02010609060101010101" pitchFamily="49" charset="-122"/>
                              <a:cs typeface="Times New Roman" panose="02020603050405020304" pitchFamily="18" charset="0"/>
                            </a:rPr>
                            <a:t>22</a:t>
                          </a:r>
                          <a14:m>
                            <m:oMath xmlns:m="http://schemas.openxmlformats.org/officeDocument/2006/math">
                              <m:sSup>
                                <m:sSupPr>
                                  <m:ctrlPr>
                                    <a:rPr lang="zh-CN" sz="1100" i="1">
                                      <a:effectLst/>
                                      <a:latin typeface="Cambria Math" panose="02040503050406030204"/>
                                    </a:rPr>
                                  </m:ctrlPr>
                                </m:sSupPr>
                                <m:e>
                                  <m:d>
                                    <m:dPr>
                                      <m:ctrlPr>
                                        <a:rPr lang="zh-CN" sz="1100" i="1">
                                          <a:effectLst/>
                                          <a:latin typeface="Cambria Math" panose="02040503050406030204"/>
                                        </a:rPr>
                                      </m:ctrlPr>
                                    </m:dPr>
                                    <m:e>
                                      <m:f>
                                        <m:fPr>
                                          <m:ctrlPr>
                                            <a:rPr lang="zh-CN" sz="1100" i="1">
                                              <a:effectLst/>
                                              <a:latin typeface="Cambria Math" panose="02040503050406030204"/>
                                            </a:rPr>
                                          </m:ctrlPr>
                                        </m:fPr>
                                        <m:num>
                                          <m:r>
                                            <m:rPr>
                                              <m:sty m:val="p"/>
                                            </m:rPr>
                                            <a:rPr lang="en-US" sz="1400">
                                              <a:effectLst/>
                                              <a:latin typeface="Cambria Math" panose="02040503050406030204" pitchFamily="18" charset="0"/>
                                            </a:rPr>
                                            <m:t>d</m:t>
                                          </m:r>
                                        </m:num>
                                        <m:den>
                                          <m:r>
                                            <m:rPr>
                                              <m:sty m:val="p"/>
                                            </m:rPr>
                                            <a:rPr lang="en-US" sz="1400">
                                              <a:effectLst/>
                                              <a:latin typeface="Cambria Math" panose="02040503050406030204" pitchFamily="18" charset="0"/>
                                            </a:rPr>
                                            <m:t>Δ</m:t>
                                          </m:r>
                                        </m:den>
                                      </m:f>
                                    </m:e>
                                  </m:d>
                                </m:e>
                                <m:sup>
                                  <m:f>
                                    <m:fPr>
                                      <m:ctrlPr>
                                        <a:rPr lang="zh-CN" sz="1100" i="1">
                                          <a:effectLst/>
                                          <a:latin typeface="Cambria Math" panose="02040503050406030204"/>
                                        </a:rPr>
                                      </m:ctrlPr>
                                    </m:fPr>
                                    <m:num>
                                      <m:r>
                                        <a:rPr lang="en-US" sz="1400">
                                          <a:effectLst/>
                                          <a:latin typeface="Cambria Math" panose="02040503050406030204" pitchFamily="18" charset="0"/>
                                        </a:rPr>
                                        <m:t>8</m:t>
                                      </m:r>
                                    </m:num>
                                    <m:den>
                                      <m:r>
                                        <a:rPr lang="en-US" sz="1400">
                                          <a:effectLst/>
                                          <a:latin typeface="Cambria Math" panose="02040503050406030204" pitchFamily="18" charset="0"/>
                                        </a:rPr>
                                        <m:t>7</m:t>
                                      </m:r>
                                    </m:den>
                                  </m:f>
                                </m:sup>
                              </m:sSup>
                            </m:oMath>
                          </a14:m>
                          <a:r>
                            <a:rPr lang="en-US" sz="900" dirty="0">
                              <a:effectLst/>
                              <a:latin typeface="Times New Roman" panose="02020603050405020304" pitchFamily="18" charset="0"/>
                              <a:ea typeface="黑体" panose="02010609060101010101" pitchFamily="49" charset="-122"/>
                              <a:cs typeface="Times New Roman" panose="02020603050405020304" pitchFamily="18" charset="0"/>
                            </a:rPr>
                            <a:t>&lt;Re≤597</a:t>
                          </a:r>
                          <a14:m>
                            <m:oMath xmlns:m="http://schemas.openxmlformats.org/officeDocument/2006/math">
                              <m:sSup>
                                <m:sSupPr>
                                  <m:ctrlPr>
                                    <a:rPr lang="zh-CN" sz="1100" i="1">
                                      <a:effectLst/>
                                      <a:latin typeface="Cambria Math" panose="02040503050406030204"/>
                                    </a:rPr>
                                  </m:ctrlPr>
                                </m:sSupPr>
                                <m:e>
                                  <m:d>
                                    <m:dPr>
                                      <m:ctrlPr>
                                        <a:rPr lang="zh-CN" sz="1100" i="1">
                                          <a:effectLst/>
                                          <a:latin typeface="Cambria Math" panose="02040503050406030204"/>
                                        </a:rPr>
                                      </m:ctrlPr>
                                    </m:dPr>
                                    <m:e>
                                      <m:f>
                                        <m:fPr>
                                          <m:ctrlPr>
                                            <a:rPr lang="zh-CN" sz="1100" i="1">
                                              <a:effectLst/>
                                              <a:latin typeface="Cambria Math" panose="02040503050406030204"/>
                                            </a:rPr>
                                          </m:ctrlPr>
                                        </m:fPr>
                                        <m:num>
                                          <m:r>
                                            <m:rPr>
                                              <m:sty m:val="p"/>
                                            </m:rPr>
                                            <a:rPr lang="en-US" sz="1400">
                                              <a:effectLst/>
                                              <a:latin typeface="Cambria Math" panose="02040503050406030204" pitchFamily="18" charset="0"/>
                                            </a:rPr>
                                            <m:t>d</m:t>
                                          </m:r>
                                        </m:num>
                                        <m:den>
                                          <m:r>
                                            <m:rPr>
                                              <m:sty m:val="p"/>
                                            </m:rPr>
                                            <a:rPr lang="en-US" sz="1400">
                                              <a:effectLst/>
                                              <a:latin typeface="Cambria Math" panose="02040503050406030204" pitchFamily="18" charset="0"/>
                                            </a:rPr>
                                            <m:t>Δ</m:t>
                                          </m:r>
                                        </m:den>
                                      </m:f>
                                    </m:e>
                                  </m:d>
                                </m:e>
                                <m:sup>
                                  <m:f>
                                    <m:fPr>
                                      <m:ctrlPr>
                                        <a:rPr lang="zh-CN" sz="1100" i="1">
                                          <a:effectLst/>
                                          <a:latin typeface="Cambria Math" panose="02040503050406030204"/>
                                        </a:rPr>
                                      </m:ctrlPr>
                                    </m:fPr>
                                    <m:num>
                                      <m:r>
                                        <a:rPr lang="en-US" sz="1400">
                                          <a:effectLst/>
                                          <a:latin typeface="Cambria Math" panose="02040503050406030204" pitchFamily="18" charset="0"/>
                                        </a:rPr>
                                        <m:t>9</m:t>
                                      </m:r>
                                    </m:num>
                                    <m:den>
                                      <m:r>
                                        <a:rPr lang="en-US" sz="1400">
                                          <a:effectLst/>
                                          <a:latin typeface="Cambria Math" panose="02040503050406030204" pitchFamily="18" charset="0"/>
                                        </a:rPr>
                                        <m:t>8</m:t>
                                      </m:r>
                                    </m:den>
                                  </m:f>
                                </m:sup>
                              </m:sSup>
                            </m:oMath>
                          </a14:m>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algn="ctr">
                            <a:lnSpc>
                              <a:spcPts val="1200"/>
                            </a:lnSpc>
                            <a:spcAft>
                              <a:spcPts val="0"/>
                            </a:spcAft>
                          </a:pPr>
                          <a:r>
                            <a:rPr lang="en-US" sz="900" dirty="0">
                              <a:effectLst/>
                              <a:latin typeface="Times New Roman" panose="02020603050405020304" pitchFamily="18" charset="0"/>
                              <a:ea typeface="黑体" panose="02010609060101010101" pitchFamily="49" charset="-122"/>
                              <a:cs typeface="Times New Roman" panose="02020603050405020304" pitchFamily="18" charset="0"/>
                            </a:rPr>
                            <a:t>λ=</a:t>
                          </a:r>
                          <a14:m>
                            <m:oMath xmlns:m="http://schemas.openxmlformats.org/officeDocument/2006/math">
                              <m:sSup>
                                <m:sSupPr>
                                  <m:ctrlPr>
                                    <a:rPr lang="zh-CN" sz="1100" i="1">
                                      <a:effectLst/>
                                      <a:latin typeface="Cambria Math" panose="02040503050406030204"/>
                                    </a:rPr>
                                  </m:ctrlPr>
                                </m:sSupPr>
                                <m:e>
                                  <m:d>
                                    <m:dPr>
                                      <m:begChr m:val="["/>
                                      <m:endChr m:val="]"/>
                                      <m:ctrlPr>
                                        <a:rPr lang="zh-CN" sz="1100" i="1">
                                          <a:effectLst/>
                                          <a:latin typeface="Cambria Math" panose="02040503050406030204"/>
                                        </a:rPr>
                                      </m:ctrlPr>
                                    </m:dPr>
                                    <m:e>
                                      <m:r>
                                        <a:rPr lang="en-US" sz="1100">
                                          <a:effectLst/>
                                          <a:latin typeface="Cambria Math" panose="02040503050406030204" pitchFamily="18" charset="0"/>
                                        </a:rPr>
                                        <m:t>1</m:t>
                                      </m:r>
                                      <m:r>
                                        <m:rPr>
                                          <m:nor/>
                                        </m:rPr>
                                        <a:rPr lang="en-US" sz="1100">
                                          <a:effectLst/>
                                          <a:latin typeface="Times New Roman" panose="02020603050405020304" pitchFamily="18" charset="0"/>
                                          <a:ea typeface="黑体" panose="02010609060101010101" pitchFamily="49" charset="-122"/>
                                          <a:cs typeface="Times New Roman" panose="02020603050405020304" pitchFamily="18" charset="0"/>
                                        </a:rPr>
                                        <m:t>.</m:t>
                                      </m:r>
                                      <m:r>
                                        <a:rPr lang="en-US" sz="1100">
                                          <a:effectLst/>
                                          <a:latin typeface="Cambria Math" panose="02040503050406030204" pitchFamily="18" charset="0"/>
                                        </a:rPr>
                                        <m:t>14</m:t>
                                      </m:r>
                                      <m:r>
                                        <m:rPr>
                                          <m:nor/>
                                        </m:rPr>
                                        <a:rPr lang="en-US" sz="1100">
                                          <a:effectLst/>
                                          <a:latin typeface="Times New Roman" panose="02020603050405020304" pitchFamily="18" charset="0"/>
                                          <a:ea typeface="黑体" panose="02010609060101010101" pitchFamily="49" charset="-122"/>
                                          <a:cs typeface="Times New Roman" panose="02020603050405020304" pitchFamily="18" charset="0"/>
                                        </a:rPr>
                                        <m:t>−</m:t>
                                      </m:r>
                                      <m:r>
                                        <a:rPr lang="en-US" sz="1100">
                                          <a:effectLst/>
                                          <a:latin typeface="Cambria Math" panose="02040503050406030204" pitchFamily="18" charset="0"/>
                                        </a:rPr>
                                        <m:t>2</m:t>
                                      </m:r>
                                      <m:r>
                                        <a:rPr lang="en-US" sz="1100">
                                          <a:effectLst/>
                                          <a:latin typeface="Cambria Math" panose="02040503050406030204" pitchFamily="18" charset="0"/>
                                        </a:rPr>
                                        <m:t>𝑙𝑔</m:t>
                                      </m:r>
                                      <m:d>
                                        <m:dPr>
                                          <m:ctrlPr>
                                            <a:rPr lang="zh-CN" sz="1100" i="1">
                                              <a:effectLst/>
                                              <a:latin typeface="Cambria Math" panose="02040503050406030204"/>
                                            </a:rPr>
                                          </m:ctrlPr>
                                        </m:dPr>
                                        <m:e>
                                          <m:f>
                                            <m:fPr>
                                              <m:ctrlPr>
                                                <a:rPr lang="zh-CN" sz="1100" i="1">
                                                  <a:effectLst/>
                                                  <a:latin typeface="Cambria Math" panose="02040503050406030204"/>
                                                </a:rPr>
                                              </m:ctrlPr>
                                            </m:fPr>
                                            <m:num>
                                              <m:r>
                                                <m:rPr>
                                                  <m:sty m:val="p"/>
                                                </m:rPr>
                                                <a:rPr lang="en-US" sz="1400">
                                                  <a:effectLst/>
                                                  <a:latin typeface="Cambria Math" panose="02040503050406030204" pitchFamily="18" charset="0"/>
                                                </a:rPr>
                                                <m:t>Δ</m:t>
                                              </m:r>
                                            </m:num>
                                            <m:den>
                                              <m:r>
                                                <m:rPr>
                                                  <m:sty m:val="p"/>
                                                </m:rPr>
                                                <a:rPr lang="en-US" sz="1400">
                                                  <a:effectLst/>
                                                  <a:latin typeface="Cambria Math" panose="02040503050406030204" pitchFamily="18" charset="0"/>
                                                </a:rPr>
                                                <m:t>d</m:t>
                                              </m:r>
                                            </m:den>
                                          </m:f>
                                          <m:r>
                                            <a:rPr lang="en-US" sz="1100">
                                              <a:effectLst/>
                                              <a:latin typeface="Cambria Math" panose="02040503050406030204" pitchFamily="18" charset="0"/>
                                            </a:rPr>
                                            <m:t>+</m:t>
                                          </m:r>
                                          <m:f>
                                            <m:fPr>
                                              <m:ctrlPr>
                                                <a:rPr lang="zh-CN" sz="1100" i="1">
                                                  <a:effectLst/>
                                                  <a:latin typeface="Cambria Math" panose="02040503050406030204"/>
                                                </a:rPr>
                                              </m:ctrlPr>
                                            </m:fPr>
                                            <m:num>
                                              <m:r>
                                                <a:rPr lang="en-US" sz="1400">
                                                  <a:effectLst/>
                                                  <a:latin typeface="Cambria Math" panose="02040503050406030204" pitchFamily="18" charset="0"/>
                                                </a:rPr>
                                                <m:t>21</m:t>
                                              </m:r>
                                              <m:r>
                                                <m:rPr>
                                                  <m:nor/>
                                                </m:rPr>
                                                <a:rPr lang="en-US" sz="1400">
                                                  <a:effectLst/>
                                                  <a:latin typeface="Times New Roman" panose="02020603050405020304" pitchFamily="18" charset="0"/>
                                                  <a:ea typeface="黑体" panose="02010609060101010101" pitchFamily="49" charset="-122"/>
                                                  <a:cs typeface="Times New Roman" panose="02020603050405020304" pitchFamily="18" charset="0"/>
                                                </a:rPr>
                                                <m:t>.</m:t>
                                              </m:r>
                                              <m:r>
                                                <a:rPr lang="en-US" sz="1400">
                                                  <a:effectLst/>
                                                  <a:latin typeface="Cambria Math" panose="02040503050406030204" pitchFamily="18" charset="0"/>
                                                </a:rPr>
                                                <m:t>25</m:t>
                                              </m:r>
                                            </m:num>
                                            <m:den>
                                              <m:r>
                                                <m:rPr>
                                                  <m:sty m:val="p"/>
                                                </m:rPr>
                                                <a:rPr lang="en-US" sz="1400">
                                                  <a:effectLst/>
                                                  <a:latin typeface="Cambria Math" panose="02040503050406030204" pitchFamily="18" charset="0"/>
                                                </a:rPr>
                                                <m:t>R</m:t>
                                              </m:r>
                                              <m:sSup>
                                                <m:sSupPr>
                                                  <m:ctrlPr>
                                                    <a:rPr lang="zh-CN" sz="1100" i="1">
                                                      <a:effectLst/>
                                                      <a:latin typeface="Cambria Math" panose="02040503050406030204"/>
                                                    </a:rPr>
                                                  </m:ctrlPr>
                                                </m:sSupPr>
                                                <m:e>
                                                  <m:r>
                                                    <m:rPr>
                                                      <m:sty m:val="p"/>
                                                    </m:rPr>
                                                    <a:rPr lang="en-US" sz="1400">
                                                      <a:effectLst/>
                                                      <a:latin typeface="Cambria Math" panose="02040503050406030204" pitchFamily="18" charset="0"/>
                                                    </a:rPr>
                                                    <m:t>e</m:t>
                                                  </m:r>
                                                </m:e>
                                                <m:sup>
                                                  <m:r>
                                                    <a:rPr lang="en-US" sz="1400">
                                                      <a:effectLst/>
                                                      <a:latin typeface="Cambria Math" panose="02040503050406030204" pitchFamily="18" charset="0"/>
                                                    </a:rPr>
                                                    <m:t>0</m:t>
                                                  </m:r>
                                                  <m:r>
                                                    <m:rPr>
                                                      <m:nor/>
                                                    </m:rPr>
                                                    <a:rPr lang="en-US" sz="1400">
                                                      <a:effectLst/>
                                                      <a:latin typeface="Times New Roman" panose="02020603050405020304" pitchFamily="18" charset="0"/>
                                                      <a:ea typeface="黑体" panose="02010609060101010101" pitchFamily="49" charset="-122"/>
                                                      <a:cs typeface="Times New Roman" panose="02020603050405020304" pitchFamily="18" charset="0"/>
                                                    </a:rPr>
                                                    <m:t>.</m:t>
                                                  </m:r>
                                                  <m:r>
                                                    <a:rPr lang="en-US" sz="1400">
                                                      <a:effectLst/>
                                                      <a:latin typeface="Cambria Math" panose="02040503050406030204" pitchFamily="18" charset="0"/>
                                                    </a:rPr>
                                                    <m:t>9</m:t>
                                                  </m:r>
                                                </m:sup>
                                              </m:sSup>
                                            </m:den>
                                          </m:f>
                                        </m:e>
                                      </m:d>
                                    </m:e>
                                  </m:d>
                                </m:e>
                                <m:sup>
                                  <m:r>
                                    <m:rPr>
                                      <m:nor/>
                                    </m:rPr>
                                    <a:rPr lang="en-US" sz="1100">
                                      <a:effectLst/>
                                      <a:latin typeface="Times New Roman" panose="02020603050405020304" pitchFamily="18" charset="0"/>
                                      <a:ea typeface="黑体" panose="02010609060101010101" pitchFamily="49" charset="-122"/>
                                      <a:cs typeface="Times New Roman" panose="02020603050405020304" pitchFamily="18" charset="0"/>
                                    </a:rPr>
                                    <m:t>−</m:t>
                                  </m:r>
                                  <m:r>
                                    <a:rPr lang="en-US" sz="1100">
                                      <a:effectLst/>
                                      <a:latin typeface="Cambria Math" panose="02040503050406030204" pitchFamily="18" charset="0"/>
                                    </a:rPr>
                                    <m:t>2</m:t>
                                  </m:r>
                                </m:sup>
                              </m:sSup>
                            </m:oMath>
                          </a14:m>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420212">
                    <a:tc vMerge="1">
                      <a:tcPr/>
                    </a:tc>
                    <a:tc>
                      <a:txBody>
                        <a:bodyPr/>
                        <a:lstStyle/>
                        <a:p>
                          <a:pPr algn="ctr">
                            <a:lnSpc>
                              <a:spcPts val="1200"/>
                            </a:lnSpc>
                            <a:spcAft>
                              <a:spcPts val="0"/>
                            </a:spcAft>
                          </a:pPr>
                          <a:r>
                            <a:rPr lang="zh-CN" sz="1050">
                              <a:effectLst/>
                              <a:latin typeface="Times New Roman" panose="02020603050405020304" pitchFamily="18" charset="0"/>
                              <a:ea typeface="黑体" panose="02010609060101010101" pitchFamily="49" charset="-122"/>
                              <a:cs typeface="Times New Roman" panose="02020603050405020304" pitchFamily="18" charset="0"/>
                            </a:rPr>
                            <a:t>阻力平方区</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Re&gt;597</a:t>
                          </a:r>
                          <a14:m>
                            <m:oMath xmlns:m="http://schemas.openxmlformats.org/officeDocument/2006/math">
                              <m:sSup>
                                <m:sSupPr>
                                  <m:ctrlPr>
                                    <a:rPr lang="zh-CN" sz="1400" i="1">
                                      <a:effectLst/>
                                      <a:latin typeface="Cambria Math" panose="02040503050406030204"/>
                                    </a:rPr>
                                  </m:ctrlPr>
                                </m:sSupPr>
                                <m:e>
                                  <m:d>
                                    <m:dPr>
                                      <m:ctrlPr>
                                        <a:rPr lang="zh-CN" sz="1400" i="1">
                                          <a:effectLst/>
                                          <a:latin typeface="Cambria Math" panose="02040503050406030204"/>
                                        </a:rPr>
                                      </m:ctrlPr>
                                    </m:dPr>
                                    <m:e>
                                      <m:f>
                                        <m:fPr>
                                          <m:ctrlPr>
                                            <a:rPr lang="zh-CN" sz="1400" i="1">
                                              <a:effectLst/>
                                              <a:latin typeface="Cambria Math" panose="02040503050406030204"/>
                                            </a:rPr>
                                          </m:ctrlPr>
                                        </m:fPr>
                                        <m:num>
                                          <m:r>
                                            <m:rPr>
                                              <m:sty m:val="p"/>
                                            </m:rPr>
                                            <a:rPr lang="en-US" sz="1600">
                                              <a:effectLst/>
                                              <a:latin typeface="Cambria Math" panose="02040503050406030204" pitchFamily="18" charset="0"/>
                                            </a:rPr>
                                            <m:t>d</m:t>
                                          </m:r>
                                        </m:num>
                                        <m:den>
                                          <m:r>
                                            <m:rPr>
                                              <m:sty m:val="p"/>
                                            </m:rPr>
                                            <a:rPr lang="en-US" sz="1600">
                                              <a:effectLst/>
                                              <a:latin typeface="Cambria Math" panose="02040503050406030204" pitchFamily="18" charset="0"/>
                                            </a:rPr>
                                            <m:t>Δ</m:t>
                                          </m:r>
                                        </m:den>
                                      </m:f>
                                    </m:e>
                                  </m:d>
                                </m:e>
                                <m:sup>
                                  <m:f>
                                    <m:fPr>
                                      <m:ctrlPr>
                                        <a:rPr lang="zh-CN" sz="1400" i="1">
                                          <a:effectLst/>
                                          <a:latin typeface="Cambria Math" panose="02040503050406030204"/>
                                        </a:rPr>
                                      </m:ctrlPr>
                                    </m:fPr>
                                    <m:num>
                                      <m:r>
                                        <a:rPr lang="en-US" sz="1600">
                                          <a:effectLst/>
                                          <a:latin typeface="Cambria Math" panose="02040503050406030204" pitchFamily="18" charset="0"/>
                                        </a:rPr>
                                        <m:t>9</m:t>
                                      </m:r>
                                    </m:num>
                                    <m:den>
                                      <m:r>
                                        <a:rPr lang="en-US" sz="1600">
                                          <a:effectLst/>
                                          <a:latin typeface="Cambria Math" panose="02040503050406030204" pitchFamily="18" charset="0"/>
                                        </a:rPr>
                                        <m:t>8</m:t>
                                      </m:r>
                                    </m:den>
                                  </m:f>
                                </m:sup>
                              </m:sSup>
                            </m:oMath>
                          </a14:m>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hMerge="1">
                      <a:tcPr/>
                    </a:tc>
                    <a:tc>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λ=0.11</a:t>
                          </a:r>
                          <a14:m>
                            <m:oMath xmlns:m="http://schemas.openxmlformats.org/officeDocument/2006/math">
                              <m:sSup>
                                <m:sSupPr>
                                  <m:ctrlPr>
                                    <a:rPr lang="zh-CN" sz="1400" i="1">
                                      <a:effectLst/>
                                      <a:latin typeface="Cambria Math" panose="02040503050406030204"/>
                                    </a:rPr>
                                  </m:ctrlPr>
                                </m:sSupPr>
                                <m:e>
                                  <m:d>
                                    <m:dPr>
                                      <m:ctrlPr>
                                        <a:rPr lang="zh-CN" sz="1400" i="1">
                                          <a:effectLst/>
                                          <a:latin typeface="Cambria Math" panose="02040503050406030204"/>
                                        </a:rPr>
                                      </m:ctrlPr>
                                    </m:dPr>
                                    <m:e>
                                      <m:f>
                                        <m:fPr>
                                          <m:ctrlPr>
                                            <a:rPr lang="zh-CN" sz="1400" i="1">
                                              <a:effectLst/>
                                              <a:latin typeface="Cambria Math" panose="02040503050406030204"/>
                                            </a:rPr>
                                          </m:ctrlPr>
                                        </m:fPr>
                                        <m:num>
                                          <m:r>
                                            <m:rPr>
                                              <m:sty m:val="p"/>
                                            </m:rPr>
                                            <a:rPr lang="en-US" sz="1600">
                                              <a:effectLst/>
                                              <a:latin typeface="Cambria Math" panose="02040503050406030204" pitchFamily="18" charset="0"/>
                                            </a:rPr>
                                            <m:t>Δ</m:t>
                                          </m:r>
                                        </m:num>
                                        <m:den>
                                          <m:r>
                                            <m:rPr>
                                              <m:sty m:val="p"/>
                                            </m:rPr>
                                            <a:rPr lang="en-US" sz="1600">
                                              <a:effectLst/>
                                              <a:latin typeface="Cambria Math" panose="02040503050406030204" pitchFamily="18" charset="0"/>
                                            </a:rPr>
                                            <m:t>d</m:t>
                                          </m:r>
                                        </m:den>
                                      </m:f>
                                    </m:e>
                                  </m:d>
                                </m:e>
                                <m:sup>
                                  <m:r>
                                    <a:rPr lang="en-US" sz="1400">
                                      <a:effectLst/>
                                      <a:latin typeface="Cambria Math" panose="02040503050406030204" pitchFamily="18" charset="0"/>
                                    </a:rPr>
                                    <m:t>0</m:t>
                                  </m:r>
                                  <m:r>
                                    <m:rPr>
                                      <m:nor/>
                                    </m:rPr>
                                    <a:rPr lang="en-US" sz="1400">
                                      <a:effectLst/>
                                      <a:latin typeface="Times New Roman" panose="02020603050405020304" pitchFamily="18" charset="0"/>
                                      <a:ea typeface="黑体" panose="02010609060101010101" pitchFamily="49" charset="-122"/>
                                      <a:cs typeface="Times New Roman" panose="02020603050405020304" pitchFamily="18" charset="0"/>
                                    </a:rPr>
                                    <m:t>.</m:t>
                                  </m:r>
                                  <m:r>
                                    <a:rPr lang="en-US" sz="1400">
                                      <a:effectLst/>
                                      <a:latin typeface="Cambria Math" panose="02040503050406030204" pitchFamily="18" charset="0"/>
                                    </a:rPr>
                                    <m:t>25</m:t>
                                  </m:r>
                                </m:sup>
                              </m:sSup>
                            </m:oMath>
                          </a14:m>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mc:Choice>
        <mc:Fallback xmlns="">
          <p:graphicFrame>
            <p:nvGraphicFramePr>
              <p:cNvPr id="18" name="表格 17"/>
              <p:cNvGraphicFramePr>
                <a:graphicFrameLocks noGrp="1"/>
              </p:cNvGraphicFramePr>
              <p:nvPr>
                <p:custDataLst>
                  <p:tags r:id="rId2"/>
                </p:custDataLst>
              </p:nvPr>
            </p:nvGraphicFramePr>
            <p:xfrm>
              <a:off x="328725" y="2060848"/>
              <a:ext cx="8532440" cy="2016223"/>
            </p:xfrm>
            <a:graphic>
              <a:graphicData uri="http://schemas.openxmlformats.org/drawingml/2006/table">
                <a:tbl>
                  <a:tblPr firstRow="1" firstCol="1" bandRow="1">
                    <a:tableStyleId>{5C22544A-7EE6-4342-B048-85BDC9FD1C3A}</a:tableStyleId>
                  </a:tblPr>
                  <a:tblGrid>
                    <a:gridCol w="1011551"/>
                    <a:gridCol w="708086"/>
                    <a:gridCol w="2270934"/>
                    <a:gridCol w="1849856"/>
                    <a:gridCol w="2692013"/>
                  </a:tblGrid>
                  <a:tr h="297000">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流 动 区 域</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雷诺数范围</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λ</a:t>
                          </a:r>
                          <a:r>
                            <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计算公式</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54635">
                    <a:tc gridSpan="2">
                      <a:txBody>
                        <a:bodyPr/>
                        <a:lstStyle/>
                        <a:p>
                          <a:pPr algn="ctr">
                            <a:lnSpc>
                              <a:spcPts val="12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rPr>
                            <a:t>层流</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gridSpan="2">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Re&lt;2320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311785">
                    <a:tc rowSpan="4">
                      <a:txBody>
                        <a:bodyPr/>
                        <a:lstStyle/>
                        <a:p>
                          <a:pPr algn="ctr">
                            <a:lnSpc>
                              <a:spcPts val="1200"/>
                            </a:lnSpc>
                            <a:spcAft>
                              <a:spcPts val="0"/>
                            </a:spcAft>
                          </a:pPr>
                          <a:r>
                            <a:rPr lang="zh-CN" sz="105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rPr>
                            <a:t>湍流</a:t>
                          </a:r>
                          <a:endParaRPr lang="zh-CN" sz="1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050" dirty="0">
                              <a:effectLst/>
                              <a:latin typeface="Times New Roman" panose="02020603050405020304" pitchFamily="18" charset="0"/>
                              <a:ea typeface="黑体" panose="02010609060101010101" pitchFamily="49" charset="-122"/>
                              <a:cs typeface="Times New Roman" panose="02020603050405020304" pitchFamily="18" charset="0"/>
                            </a:rPr>
                            <a:t>水力光滑管</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blipFill>
                      </a:tcPr>
                    </a:tc>
                    <a:tc>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3000&lt;Re&lt;10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λ=0.3164Re</a:t>
                          </a:r>
                          <a:r>
                            <a:rPr lang="en-US" sz="1050" baseline="30000">
                              <a:effectLst/>
                              <a:latin typeface="Times New Roman" panose="02020603050405020304" pitchFamily="18" charset="0"/>
                              <a:ea typeface="黑体" panose="02010609060101010101" pitchFamily="49" charset="-122"/>
                              <a:cs typeface="Times New Roman" panose="02020603050405020304" pitchFamily="18" charset="0"/>
                            </a:rPr>
                            <a:t>-0.25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12147">
                    <a:tc vMerge="1">
                      <a:tcPr/>
                    </a:tc>
                    <a:tc vMerge="1">
                      <a:tcPr/>
                    </a:tc>
                    <a:tc vMerge="1">
                      <a:tcPr/>
                    </a:tc>
                    <a:tc>
                      <a:txBody>
                        <a:bodyPr/>
                        <a:lstStyle/>
                        <a:p>
                          <a:pPr algn="ctr">
                            <a:lnSpc>
                              <a:spcPts val="1200"/>
                            </a:lnSpc>
                            <a:spcAft>
                              <a:spcPts val="0"/>
                            </a:spcAft>
                          </a:pP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5</a:t>
                          </a:r>
                          <a:r>
                            <a:rPr lang="en-US" sz="1050" dirty="0">
                              <a:effectLst/>
                              <a:latin typeface="Times New Roman" panose="02020603050405020304" pitchFamily="18" charset="0"/>
                              <a:ea typeface="黑体" panose="02010609060101010101" pitchFamily="49" charset="-122"/>
                              <a:cs typeface="Times New Roman" panose="02020603050405020304" pitchFamily="18" charset="0"/>
                            </a:rPr>
                            <a:t>≤Re≤10</a:t>
                          </a:r>
                          <a:r>
                            <a:rPr lang="en-US" sz="1050" baseline="30000" dirty="0">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050">
                              <a:effectLst/>
                              <a:latin typeface="Times New Roman" panose="02020603050405020304" pitchFamily="18" charset="0"/>
                              <a:ea typeface="黑体" panose="02010609060101010101" pitchFamily="49" charset="-122"/>
                              <a:cs typeface="Times New Roman" panose="02020603050405020304" pitchFamily="18" charset="0"/>
                            </a:rPr>
                            <a:t>λ=0.308(0.842-lgRe)</a:t>
                          </a:r>
                          <a:r>
                            <a:rPr lang="en-US" sz="1050" baseline="30000">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419735">
                    <a:tc vMerge="1">
                      <a:tcPr/>
                    </a:tc>
                    <a:tc>
                      <a:txBody>
                        <a:bodyPr/>
                        <a:lstStyle/>
                        <a:p>
                          <a:pPr algn="ctr">
                            <a:lnSpc>
                              <a:spcPts val="1200"/>
                            </a:lnSpc>
                            <a:spcAft>
                              <a:spcPts val="0"/>
                            </a:spcAft>
                          </a:pPr>
                          <a:r>
                            <a:rPr lang="zh-CN" sz="1050" dirty="0">
                              <a:effectLst/>
                              <a:latin typeface="Times New Roman" panose="02020603050405020304" pitchFamily="18" charset="0"/>
                              <a:ea typeface="黑体" panose="02010609060101010101" pitchFamily="49" charset="-122"/>
                              <a:cs typeface="Times New Roman" panose="02020603050405020304" pitchFamily="18" charset="0"/>
                            </a:rPr>
                            <a:t>水力粗糙管</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blipFill>
                      </a:tcPr>
                    </a:tc>
                    <a:tc hMerge="1">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blipFill>
                          <a:blip r:embed="rId3"/>
                        </a:blipFill>
                      </a:tcPr>
                    </a:tc>
                  </a:tr>
                  <a:tr h="420370">
                    <a:tc vMerge="1">
                      <a:tcPr/>
                    </a:tc>
                    <a:tc>
                      <a:txBody>
                        <a:bodyPr/>
                        <a:lstStyle/>
                        <a:p>
                          <a:pPr algn="ctr">
                            <a:lnSpc>
                              <a:spcPts val="1200"/>
                            </a:lnSpc>
                            <a:spcAft>
                              <a:spcPts val="0"/>
                            </a:spcAft>
                          </a:pPr>
                          <a:r>
                            <a:rPr lang="zh-CN" sz="1050">
                              <a:effectLst/>
                              <a:latin typeface="Times New Roman" panose="02020603050405020304" pitchFamily="18" charset="0"/>
                              <a:ea typeface="黑体" panose="02010609060101010101" pitchFamily="49" charset="-122"/>
                              <a:cs typeface="Times New Roman" panose="02020603050405020304" pitchFamily="18" charset="0"/>
                            </a:rPr>
                            <a:t>阻力平方区</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gridSpan="2">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blipFill>
                      </a:tcPr>
                    </a:tc>
                    <a:tc hMerge="1">
                      <a:tcPr/>
                    </a:tc>
                    <a:tc>
                      <a:txBody>
                        <a:bodyPr/>
                        <a:lstStyle/>
                        <a:p>
                          <a:endParaRPr lang="zh-CN"/>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blipFill>
                      </a:tcPr>
                    </a:tc>
                  </a:tr>
                </a:tbl>
              </a:graphicData>
            </a:graphic>
          </p:graphicFrame>
        </mc:Fallback>
      </mc:AlternateContent>
      <p:sp>
        <p:nvSpPr>
          <p:cNvPr id="19" name="文本框 18"/>
          <p:cNvSpPr txBox="1"/>
          <p:nvPr/>
        </p:nvSpPr>
        <p:spPr>
          <a:xfrm>
            <a:off x="251520" y="1494946"/>
            <a:ext cx="4572000" cy="369332"/>
          </a:xfrm>
          <a:prstGeom prst="rect">
            <a:avLst/>
          </a:prstGeom>
          <a:noFill/>
        </p:spPr>
        <p:txBody>
          <a:bodyPr wrap="square">
            <a:spAutoFit/>
          </a:bodyPr>
          <a:lstStyle/>
          <a:p>
            <a:r>
              <a:rPr lang="zh-CN" altLang="en-US" dirty="0">
                <a:latin typeface="Times New Roman" panose="02020603050405020304" pitchFamily="18" charset="0"/>
                <a:ea typeface="黑体" panose="02010609060101010101" pitchFamily="49" charset="-122"/>
              </a:rPr>
              <a:t>圆管的沿程阻力系数</a:t>
            </a:r>
            <a:r>
              <a:rPr lang="en-US" altLang="zh-CN" dirty="0">
                <a:latin typeface="Times New Roman" panose="02020603050405020304" pitchFamily="18" charset="0"/>
                <a:ea typeface="黑体" panose="02010609060101010101" pitchFamily="49" charset="-122"/>
              </a:rPr>
              <a:t>λ</a:t>
            </a:r>
            <a:r>
              <a:rPr lang="zh-CN" altLang="en-US" dirty="0">
                <a:latin typeface="Times New Roman" panose="02020603050405020304" pitchFamily="18" charset="0"/>
                <a:ea typeface="黑体" panose="02010609060101010101" pitchFamily="49" charset="-122"/>
              </a:rPr>
              <a:t>：</a:t>
            </a:r>
            <a:endParaRPr lang="zh-CN" altLang="en-US" dirty="0"/>
          </a:p>
        </p:txBody>
      </p:sp>
      <p:pic>
        <p:nvPicPr>
          <p:cNvPr id="20" name="3T21.EPS" descr="id:2147503599;FounderCES"/>
          <p:cNvPicPr/>
          <p:nvPr/>
        </p:nvPicPr>
        <p:blipFill>
          <a:blip r:embed="rId4"/>
          <a:stretch>
            <a:fillRect/>
          </a:stretch>
        </p:blipFill>
        <p:spPr>
          <a:xfrm>
            <a:off x="683568" y="4219039"/>
            <a:ext cx="3240360" cy="2619489"/>
          </a:xfrm>
          <a:prstGeom prst="rect">
            <a:avLst/>
          </a:prstGeom>
        </p:spPr>
      </p:pic>
      <p:sp>
        <p:nvSpPr>
          <p:cNvPr id="21" name="矩形 20"/>
          <p:cNvSpPr/>
          <p:nvPr/>
        </p:nvSpPr>
        <p:spPr>
          <a:xfrm>
            <a:off x="4283968" y="4682994"/>
            <a:ext cx="5004048" cy="1492140"/>
          </a:xfrm>
          <a:prstGeom prst="rect">
            <a:avLst/>
          </a:prstGeom>
        </p:spPr>
        <p:txBody>
          <a:bodyPr wrap="square">
            <a:spAutoFit/>
          </a:bodyPr>
          <a:lstStyle/>
          <a:p>
            <a:pP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管壁绝对表面粗糙度</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在粗估时</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钢管取</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04mm ,</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铜管取</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0015</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01mm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铝管取</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0015</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06 mm ,</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橡胶软管取</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03mm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铸铁管取</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25mm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第三节    管道中液流的特性</a:t>
            </a:r>
            <a:endParaRPr lang="zh-CN" altLang="en-US" sz="3200" dirty="0">
              <a:latin typeface="Times New Roman" panose="02020603050405020304" pitchFamily="18" charset="0"/>
              <a:ea typeface="黑体" panose="02010609060101010101" pitchFamily="49" charset="-122"/>
            </a:endParaRPr>
          </a:p>
        </p:txBody>
      </p:sp>
      <p:sp>
        <p:nvSpPr>
          <p:cNvPr id="12"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四、压力损失</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8" name="文本框 7"/>
          <p:cNvSpPr txBox="1">
            <a:spLocks noChangeArrowheads="1"/>
          </p:cNvSpPr>
          <p:nvPr/>
        </p:nvSpPr>
        <p:spPr bwMode="auto">
          <a:xfrm>
            <a:off x="297327" y="1432530"/>
            <a:ext cx="206206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二</a:t>
            </a:r>
            <a:r>
              <a:rPr lang="en-US" altLang="zh-CN" sz="1800" dirty="0">
                <a:solidFill>
                  <a:srgbClr val="184972"/>
                </a:solidFill>
                <a:latin typeface="Times New Roman" panose="02020603050405020304" pitchFamily="18" charset="0"/>
                <a:ea typeface="黑体" panose="02010609060101010101" pitchFamily="49" charset="-122"/>
              </a:rPr>
              <a:t>)</a:t>
            </a:r>
            <a:r>
              <a:rPr lang="zh-CN" altLang="en-US" sz="1800" dirty="0">
                <a:solidFill>
                  <a:srgbClr val="184972"/>
                </a:solidFill>
                <a:latin typeface="Times New Roman" panose="02020603050405020304" pitchFamily="18" charset="0"/>
                <a:ea typeface="黑体" panose="02010609060101010101" pitchFamily="49" charset="-122"/>
              </a:rPr>
              <a:t>局部压力损失</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4013" t="29001" r="20862" b="16400"/>
          <a:stretch>
            <a:fillRect/>
          </a:stretch>
        </p:blipFill>
        <p:spPr>
          <a:xfrm>
            <a:off x="860425" y="2204864"/>
            <a:ext cx="7167959" cy="3993578"/>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395536"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9" name="矩形 8"/>
          <p:cNvSpPr/>
          <p:nvPr/>
        </p:nvSpPr>
        <p:spPr>
          <a:xfrm>
            <a:off x="560930" y="1530412"/>
            <a:ext cx="8022140" cy="495585"/>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小孔的长度和直径之比</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l/d&lt;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的孔</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一般孔口边缘做成刃口形式。</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3T25.EPS" descr="id:2147503706;FounderCES"/>
          <p:cNvPicPr/>
          <p:nvPr/>
        </p:nvPicPr>
        <p:blipFill>
          <a:blip r:embed="rId1"/>
          <a:stretch>
            <a:fillRect/>
          </a:stretch>
        </p:blipFill>
        <p:spPr>
          <a:xfrm>
            <a:off x="5220072" y="2186024"/>
            <a:ext cx="3512564" cy="2635218"/>
          </a:xfrm>
          <a:prstGeom prst="rect">
            <a:avLst/>
          </a:prstGeom>
        </p:spPr>
      </p:pic>
      <p:sp>
        <p:nvSpPr>
          <p:cNvPr id="11" name="矩形 10"/>
          <p:cNvSpPr/>
          <p:nvPr/>
        </p:nvSpPr>
        <p:spPr>
          <a:xfrm>
            <a:off x="560930" y="2027045"/>
            <a:ext cx="4533684" cy="2803909"/>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管道直径与小孔直径之比</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d/d</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液流的收缩作用不受孔前管道内壁的影响</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液流完全收缩</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d/d</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孔前管道内壁对液流进入小孔有导向作用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液流不完全收缩。</a:t>
            </a:r>
            <a:endParaRPr lang="zh-CN" alt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3" name="矩形 12"/>
              <p:cNvSpPr/>
              <p:nvPr/>
            </p:nvSpPr>
            <p:spPr>
              <a:xfrm>
                <a:off x="4788024" y="4990981"/>
                <a:ext cx="4572000" cy="882934"/>
              </a:xfrm>
              <a:prstGeom prst="rect">
                <a:avLst/>
              </a:prstGeom>
            </p:spPr>
            <p:txBody>
              <a:bodyPr>
                <a:spAutoFit/>
              </a:bodyPr>
              <a:lstStyle/>
              <a:p>
                <a:pPr indent="266700">
                  <a:spcAft>
                    <a:spcPts val="0"/>
                  </a:spcAft>
                </a:pP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6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baseline="-250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小孔速度系数</a:t>
                </a:r>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a:p>
                <a:pPr indent="266700">
                  <a:spcAft>
                    <a:spcPts val="0"/>
                  </a:spcAft>
                </a:pP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baseline="-250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v</a:t>
                </a:r>
                <a:r>
                  <a:rPr lang="en-US" altLang="zh-CN" sz="16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6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14:m>
                  <m:oMath xmlns:m="http://schemas.openxmlformats.org/officeDocument/2006/math">
                    <m:rad>
                      <m:radPr>
                        <m:degHide m:val="on"/>
                        <m:ctrlPr>
                          <a:rPr lang="zh-CN" altLang="zh-CN" sz="1600" i="1">
                            <a:solidFill>
                              <a:srgbClr val="FF0000"/>
                            </a:solidFill>
                            <a:effectLst/>
                            <a:latin typeface="Cambria Math" panose="02040503050406030204"/>
                            <a:ea typeface="Cambria Math" panose="02040503050406030204" pitchFamily="18" charset="0"/>
                            <a:cs typeface="Times New Roman" panose="02020603050405020304" pitchFamily="18" charset="0"/>
                          </a:rPr>
                        </m:ctrlPr>
                      </m:radPr>
                      <m:deg/>
                      <m:e>
                        <m:r>
                          <a:rPr lang="en-US" altLang="zh-CN" sz="1600" i="1">
                            <a:solidFill>
                              <a:srgbClr val="FF0000"/>
                            </a:solidFill>
                            <a:effectLst/>
                            <a:latin typeface="Cambria Math" panose="02040503050406030204" pitchFamily="18" charset="0"/>
                            <a:ea typeface="方正书宋_GBK"/>
                            <a:cs typeface="Times New Roman" panose="02020603050405020304" pitchFamily="18" charset="0"/>
                          </a:rPr>
                          <m:t>𝜁</m:t>
                        </m:r>
                        <m:r>
                          <a:rPr lang="en-US" altLang="zh-CN" sz="1600">
                            <a:solidFill>
                              <a:srgbClr val="FF0000"/>
                            </a:solidFill>
                            <a:effectLst/>
                            <a:latin typeface="Cambria Math" panose="02040503050406030204" pitchFamily="18" charset="0"/>
                            <a:ea typeface="方正书宋_GBK"/>
                            <a:cs typeface="Times New Roman" panose="02020603050405020304" pitchFamily="18" charset="0"/>
                          </a:rPr>
                          <m:t>+</m:t>
                        </m:r>
                        <m:r>
                          <a:rPr lang="en-US" altLang="zh-CN" sz="1600">
                            <a:solidFill>
                              <a:srgbClr val="FF0000"/>
                            </a:solidFill>
                            <a:effectLst/>
                            <a:latin typeface="Cambria Math" panose="02040503050406030204" pitchFamily="18" charset="0"/>
                            <a:ea typeface="方正书宋_GBK"/>
                            <a:cs typeface="Times New Roman" panose="02020603050405020304" pitchFamily="18" charset="0"/>
                          </a:rPr>
                          <m:t>1</m:t>
                        </m:r>
                      </m:e>
                    </m:rad>
                  </m:oMath>
                </a14:m>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spcAft>
                    <a:spcPts val="0"/>
                  </a:spcAft>
                </a:pP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Δ</a:t>
                </a:r>
                <a:r>
                  <a:rPr lang="en-US" altLang="zh-CN" sz="16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小孔前后的压差</a:t>
                </a:r>
                <a:r>
                  <a:rPr lang="en-US"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Δ</a:t>
                </a:r>
                <a:r>
                  <a:rPr lang="en-US" altLang="zh-CN" sz="1600" i="1" dirty="0" err="1">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6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6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1</a:t>
                </a:r>
                <a:r>
                  <a:rPr lang="en-US" altLang="zh-CN" sz="1600" i="1"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-p</a:t>
                </a:r>
                <a:r>
                  <a:rPr lang="en-US" altLang="zh-CN" sz="1600" baseline="-250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mc:Choice>
        <mc:Fallback>
          <p:sp>
            <p:nvSpPr>
              <p:cNvPr id="13" name="矩形 12"/>
              <p:cNvSpPr>
                <a:spLocks noRot="1" noChangeAspect="1" noMove="1" noResize="1" noEditPoints="1" noAdjustHandles="1" noChangeArrowheads="1" noChangeShapeType="1" noTextEdit="1"/>
              </p:cNvSpPr>
              <p:nvPr/>
            </p:nvSpPr>
            <p:spPr>
              <a:xfrm>
                <a:off x="4788024" y="4990981"/>
                <a:ext cx="4572000" cy="882934"/>
              </a:xfrm>
              <a:prstGeom prst="rect">
                <a:avLst/>
              </a:prstGeom>
              <a:blipFill rotWithShape="1">
                <a:blip r:embed="rId2"/>
                <a:stretch>
                  <a:fillRect l="-3" t="-58" r="3"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矩形 13"/>
              <p:cNvSpPr/>
              <p:nvPr/>
            </p:nvSpPr>
            <p:spPr>
              <a:xfrm>
                <a:off x="784228" y="4952433"/>
                <a:ext cx="3496277" cy="81984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600" b="1" i="1">
                              <a:latin typeface="Cambria Math" panose="02040503050406030204"/>
                            </a:rPr>
                          </m:ctrlPr>
                        </m:sSubPr>
                        <m:e>
                          <m:r>
                            <a:rPr lang="zh-CN" altLang="en-US" sz="1600" b="1" i="1">
                              <a:latin typeface="Cambria Math" panose="02040503050406030204" pitchFamily="18" charset="0"/>
                            </a:rPr>
                            <m:t>𝒗</m:t>
                          </m:r>
                        </m:e>
                        <m:sub>
                          <m:r>
                            <a:rPr lang="zh-CN" altLang="en-US" sz="1600" b="1" i="0">
                              <a:latin typeface="Cambria Math" panose="02040503050406030204" pitchFamily="18" charset="0"/>
                            </a:rPr>
                            <m:t>𝐜</m:t>
                          </m:r>
                        </m:sub>
                      </m:sSub>
                      <m:r>
                        <a:rPr lang="zh-CN" altLang="en-US" sz="1600" b="1" i="0">
                          <a:latin typeface="Cambria Math" panose="02040503050406030204" pitchFamily="18" charset="0"/>
                        </a:rPr>
                        <m:t>=</m:t>
                      </m:r>
                      <m:f>
                        <m:fPr>
                          <m:ctrlPr>
                            <a:rPr lang="zh-CN" altLang="en-US" sz="1600" b="1" i="1">
                              <a:latin typeface="Cambria Math" panose="02040503050406030204"/>
                            </a:rPr>
                          </m:ctrlPr>
                        </m:fPr>
                        <m:num>
                          <m:r>
                            <a:rPr lang="zh-CN" altLang="en-US" sz="1600" b="1" i="0">
                              <a:latin typeface="Cambria Math" panose="02040503050406030204" pitchFamily="18" charset="0"/>
                            </a:rPr>
                            <m:t>𝟏</m:t>
                          </m:r>
                        </m:num>
                        <m:den>
                          <m:rad>
                            <m:radPr>
                              <m:degHide m:val="on"/>
                              <m:ctrlPr>
                                <a:rPr lang="zh-CN" altLang="en-US" sz="1600" b="1" i="1">
                                  <a:latin typeface="Cambria Math" panose="02040503050406030204"/>
                                </a:rPr>
                              </m:ctrlPr>
                            </m:radPr>
                            <m:deg/>
                            <m:e>
                              <m:r>
                                <a:rPr lang="zh-CN" altLang="en-US" sz="1600" b="1" i="1">
                                  <a:latin typeface="Cambria Math" panose="02040503050406030204" pitchFamily="18" charset="0"/>
                                </a:rPr>
                                <m:t>𝜻</m:t>
                              </m:r>
                              <m:r>
                                <a:rPr lang="zh-CN" altLang="en-US" sz="1600" b="1" i="0">
                                  <a:latin typeface="Cambria Math" panose="02040503050406030204" pitchFamily="18" charset="0"/>
                                </a:rPr>
                                <m:t>+</m:t>
                              </m:r>
                              <m:r>
                                <a:rPr lang="zh-CN" altLang="en-US" sz="1600" b="1" i="0">
                                  <a:latin typeface="Cambria Math" panose="02040503050406030204" pitchFamily="18" charset="0"/>
                                </a:rPr>
                                <m:t>𝟏</m:t>
                              </m:r>
                            </m:e>
                          </m:rad>
                        </m:den>
                      </m:f>
                      <m:rad>
                        <m:radPr>
                          <m:degHide m:val="on"/>
                          <m:ctrlPr>
                            <a:rPr lang="zh-CN" altLang="en-US" sz="1600" b="1" i="1">
                              <a:latin typeface="Cambria Math" panose="02040503050406030204"/>
                            </a:rPr>
                          </m:ctrlPr>
                        </m:radPr>
                        <m:deg/>
                        <m:e>
                          <m:f>
                            <m:fPr>
                              <m:ctrlPr>
                                <a:rPr lang="zh-CN" altLang="en-US" sz="1600" b="1" i="1">
                                  <a:latin typeface="Cambria Math" panose="02040503050406030204"/>
                                </a:rPr>
                              </m:ctrlPr>
                            </m:fPr>
                            <m:num>
                              <m:r>
                                <a:rPr lang="zh-CN" altLang="en-US" sz="1600" b="1" i="0">
                                  <a:latin typeface="Cambria Math" panose="02040503050406030204" pitchFamily="18" charset="0"/>
                                </a:rPr>
                                <m:t>𝟐</m:t>
                              </m:r>
                            </m:num>
                            <m:den>
                              <m:r>
                                <a:rPr lang="zh-CN" altLang="en-US" sz="1600" b="1" i="1">
                                  <a:latin typeface="Cambria Math" panose="02040503050406030204" pitchFamily="18" charset="0"/>
                                </a:rPr>
                                <m:t>𝝆</m:t>
                              </m:r>
                            </m:den>
                          </m:f>
                          <m:r>
                            <m:rPr>
                              <m:nor/>
                            </m:rPr>
                            <a:rPr lang="zh-CN" altLang="en-US" sz="1600" b="1" i="1">
                              <a:latin typeface="Cambria Math" panose="02040503050406030204" pitchFamily="18" charset="0"/>
                            </a:rPr>
                            <m:t>(</m:t>
                          </m:r>
                          <m:sSub>
                            <m:sSubPr>
                              <m:ctrlPr>
                                <a:rPr lang="zh-CN" altLang="en-US" sz="1600" b="1" i="1">
                                  <a:latin typeface="Cambria Math" panose="02040503050406030204"/>
                                </a:rPr>
                              </m:ctrlPr>
                            </m:sSubPr>
                            <m:e>
                              <m:r>
                                <a:rPr lang="zh-CN" altLang="en-US" sz="1600" b="1" i="1">
                                  <a:latin typeface="Cambria Math" panose="02040503050406030204" pitchFamily="18" charset="0"/>
                                </a:rPr>
                                <m:t>𝒑</m:t>
                              </m:r>
                            </m:e>
                            <m:sub>
                              <m:r>
                                <a:rPr lang="zh-CN" altLang="en-US" sz="1600" b="1" i="0">
                                  <a:latin typeface="Cambria Math" panose="02040503050406030204" pitchFamily="18" charset="0"/>
                                </a:rPr>
                                <m:t>𝟏</m:t>
                              </m:r>
                            </m:sub>
                          </m:sSub>
                          <m:r>
                            <m:rPr>
                              <m:nor/>
                            </m:rPr>
                            <a:rPr lang="zh-CN" altLang="en-US" sz="1600" b="1" i="1">
                              <a:latin typeface="Cambria Math" panose="02040503050406030204" pitchFamily="18" charset="0"/>
                            </a:rPr>
                            <m:t>−</m:t>
                          </m:r>
                          <m:sSub>
                            <m:sSubPr>
                              <m:ctrlPr>
                                <a:rPr lang="zh-CN" altLang="en-US" sz="1600" b="1" i="1">
                                  <a:latin typeface="Cambria Math" panose="02040503050406030204"/>
                                </a:rPr>
                              </m:ctrlPr>
                            </m:sSubPr>
                            <m:e>
                              <m:r>
                                <a:rPr lang="zh-CN" altLang="en-US" sz="1600" b="1" i="1">
                                  <a:latin typeface="Cambria Math" panose="02040503050406030204" pitchFamily="18" charset="0"/>
                                </a:rPr>
                                <m:t>𝒑</m:t>
                              </m:r>
                            </m:e>
                            <m:sub>
                              <m:r>
                                <a:rPr lang="zh-CN" altLang="en-US" sz="1600" b="1" i="0">
                                  <a:latin typeface="Cambria Math" panose="02040503050406030204" pitchFamily="18" charset="0"/>
                                </a:rPr>
                                <m:t>𝟐</m:t>
                              </m:r>
                            </m:sub>
                          </m:sSub>
                          <m:r>
                            <m:rPr>
                              <m:nor/>
                            </m:rPr>
                            <a:rPr lang="zh-CN" altLang="en-US" sz="1600" b="1" i="1">
                              <a:latin typeface="Cambria Math" panose="02040503050406030204" pitchFamily="18" charset="0"/>
                            </a:rPr>
                            <m:t>)</m:t>
                          </m:r>
                        </m:e>
                      </m:rad>
                      <m:r>
                        <a:rPr lang="zh-CN" altLang="en-US" sz="1600" b="1" i="0">
                          <a:latin typeface="Cambria Math" panose="02040503050406030204" pitchFamily="18" charset="0"/>
                        </a:rPr>
                        <m:t>=</m:t>
                      </m:r>
                      <m:sSub>
                        <m:sSubPr>
                          <m:ctrlPr>
                            <a:rPr lang="zh-CN" altLang="en-US" sz="1600" b="1" i="1">
                              <a:latin typeface="Cambria Math" panose="02040503050406030204"/>
                            </a:rPr>
                          </m:ctrlPr>
                        </m:sSubPr>
                        <m:e>
                          <m:r>
                            <a:rPr lang="zh-CN" altLang="en-US" sz="1600" b="1" i="1">
                              <a:latin typeface="Cambria Math" panose="02040503050406030204" pitchFamily="18" charset="0"/>
                            </a:rPr>
                            <m:t>𝑪</m:t>
                          </m:r>
                        </m:e>
                        <m:sub>
                          <m:r>
                            <a:rPr lang="zh-CN" altLang="en-US" sz="1600" b="1" i="1">
                              <a:latin typeface="Cambria Math" panose="02040503050406030204" pitchFamily="18" charset="0"/>
                            </a:rPr>
                            <m:t>𝒗</m:t>
                          </m:r>
                        </m:sub>
                      </m:sSub>
                      <m:rad>
                        <m:radPr>
                          <m:degHide m:val="on"/>
                          <m:ctrlPr>
                            <a:rPr lang="zh-CN" altLang="en-US" sz="1600" b="1" i="1">
                              <a:latin typeface="Cambria Math" panose="02040503050406030204"/>
                            </a:rPr>
                          </m:ctrlPr>
                        </m:radPr>
                        <m:deg/>
                        <m:e>
                          <m:f>
                            <m:fPr>
                              <m:ctrlPr>
                                <a:rPr lang="zh-CN" altLang="en-US" sz="1600" b="1" i="1">
                                  <a:latin typeface="Cambria Math" panose="02040503050406030204"/>
                                </a:rPr>
                              </m:ctrlPr>
                            </m:fPr>
                            <m:num>
                              <m:r>
                                <a:rPr lang="zh-CN" altLang="en-US" sz="1600" b="1" i="0">
                                  <a:latin typeface="Cambria Math" panose="02040503050406030204" pitchFamily="18" charset="0"/>
                                </a:rPr>
                                <m:t>𝟐</m:t>
                              </m:r>
                              <m:r>
                                <a:rPr lang="zh-CN" altLang="en-US" sz="1600" b="1" i="0">
                                  <a:latin typeface="Cambria Math" panose="02040503050406030204" pitchFamily="18" charset="0"/>
                                </a:rPr>
                                <m:t>𝚫</m:t>
                              </m:r>
                              <m:r>
                                <a:rPr lang="zh-CN" altLang="en-US" sz="1600" b="1" i="1">
                                  <a:latin typeface="Cambria Math" panose="02040503050406030204" pitchFamily="18" charset="0"/>
                                </a:rPr>
                                <m:t>𝒑</m:t>
                              </m:r>
                            </m:num>
                            <m:den>
                              <m:r>
                                <a:rPr lang="zh-CN" altLang="en-US" sz="1600" b="1" i="1">
                                  <a:latin typeface="Cambria Math" panose="02040503050406030204" pitchFamily="18" charset="0"/>
                                </a:rPr>
                                <m:t>𝝆</m:t>
                              </m:r>
                            </m:den>
                          </m:f>
                        </m:e>
                      </m:rad>
                    </m:oMath>
                  </m:oMathPara>
                </a14:m>
                <a:endParaRPr lang="zh-CN" altLang="en-US" sz="1600" b="1" dirty="0"/>
              </a:p>
            </p:txBody>
          </p:sp>
        </mc:Choice>
        <mc:Fallback>
          <p:sp>
            <p:nvSpPr>
              <p:cNvPr id="14" name="矩形 13"/>
              <p:cNvSpPr>
                <a:spLocks noRot="1" noChangeAspect="1" noMove="1" noResize="1" noEditPoints="1" noAdjustHandles="1" noChangeArrowheads="1" noChangeShapeType="1" noTextEdit="1"/>
              </p:cNvSpPr>
              <p:nvPr/>
            </p:nvSpPr>
            <p:spPr>
              <a:xfrm>
                <a:off x="784228" y="4952433"/>
                <a:ext cx="3496277" cy="819840"/>
              </a:xfrm>
              <a:prstGeom prst="rect">
                <a:avLst/>
              </a:prstGeom>
              <a:blipFill rotWithShape="1">
                <a:blip r:embed="rId3"/>
                <a:stretch>
                  <a:fillRect t="-8" r="17" b="1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5" name="矩形 14"/>
              <p:cNvSpPr/>
              <p:nvPr/>
            </p:nvSpPr>
            <p:spPr>
              <a:xfrm>
                <a:off x="-525028" y="5873915"/>
                <a:ext cx="6705600" cy="910699"/>
              </a:xfrm>
              <a:prstGeom prst="rect">
                <a:avLst/>
              </a:prstGeom>
            </p:spPr>
            <p:txBody>
              <a:bodyPr wrap="square">
                <a:spAutoFit/>
              </a:bodyPr>
              <a:lstStyle/>
              <a:p>
                <a14:m>
                  <m:oMathPara xmlns:m="http://schemas.openxmlformats.org/officeDocument/2006/math">
                    <m:oMathParaPr>
                      <m:jc m:val="centerGroup"/>
                    </m:oMathParaPr>
                    <m:oMath xmlns:m="http://schemas.openxmlformats.org/officeDocument/2006/math">
                      <m:r>
                        <a:rPr lang="zh-CN" altLang="en-US" b="1" i="1">
                          <a:latin typeface="Cambria Math" panose="02040503050406030204" pitchFamily="18" charset="0"/>
                        </a:rPr>
                        <m:t>𝒒</m:t>
                      </m:r>
                      <m:r>
                        <a:rPr lang="zh-CN" altLang="en-US" b="1" i="0">
                          <a:latin typeface="Cambria Math" panose="02040503050406030204" pitchFamily="18" charset="0"/>
                        </a:rPr>
                        <m:t>=</m:t>
                      </m:r>
                      <m:sSub>
                        <m:sSubPr>
                          <m:ctrlPr>
                            <a:rPr lang="zh-CN" altLang="en-US" b="1" i="1">
                              <a:latin typeface="Cambria Math" panose="02040503050406030204"/>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𝐜</m:t>
                          </m:r>
                        </m:sub>
                      </m:sSub>
                      <m:sSub>
                        <m:sSubPr>
                          <m:ctrlPr>
                            <a:rPr lang="zh-CN" altLang="en-US" b="1" i="1">
                              <a:latin typeface="Cambria Math" panose="02040503050406030204"/>
                            </a:rPr>
                          </m:ctrlPr>
                        </m:sSubPr>
                        <m:e>
                          <m:r>
                            <a:rPr lang="zh-CN" altLang="en-US" b="1" i="1">
                              <a:latin typeface="Cambria Math" panose="02040503050406030204" pitchFamily="18" charset="0"/>
                            </a:rPr>
                            <m:t>𝒗</m:t>
                          </m:r>
                        </m:e>
                        <m:sub>
                          <m:r>
                            <a:rPr lang="zh-CN" altLang="en-US" b="1" i="0">
                              <a:latin typeface="Cambria Math" panose="02040503050406030204" pitchFamily="18" charset="0"/>
                            </a:rPr>
                            <m:t>𝐜</m:t>
                          </m:r>
                        </m:sub>
                      </m:sSub>
                      <m:r>
                        <a:rPr lang="zh-CN" altLang="en-US" b="1" i="0">
                          <a:latin typeface="Cambria Math" panose="02040503050406030204" pitchFamily="18" charset="0"/>
                        </a:rPr>
                        <m:t>=</m:t>
                      </m:r>
                      <m:sSub>
                        <m:sSubPr>
                          <m:ctrlPr>
                            <a:rPr lang="zh-CN" altLang="en-US" b="1" i="1">
                              <a:latin typeface="Cambria Math" panose="02040503050406030204"/>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𝐜</m:t>
                          </m:r>
                        </m:sub>
                      </m:sSub>
                      <m:sSub>
                        <m:sSubPr>
                          <m:ctrlPr>
                            <a:rPr lang="zh-CN" altLang="en-US" b="1" i="1">
                              <a:latin typeface="Cambria Math" panose="02040503050406030204"/>
                            </a:rPr>
                          </m:ctrlPr>
                        </m:sSubPr>
                        <m:e>
                          <m:r>
                            <a:rPr lang="zh-CN" altLang="en-US" b="1" i="1">
                              <a:latin typeface="Cambria Math" panose="02040503050406030204" pitchFamily="18" charset="0"/>
                            </a:rPr>
                            <m:t>𝑪</m:t>
                          </m:r>
                        </m:e>
                        <m:sub>
                          <m:r>
                            <a:rPr lang="zh-CN" altLang="en-US" b="1" i="1">
                              <a:latin typeface="Cambria Math" panose="02040503050406030204" pitchFamily="18" charset="0"/>
                            </a:rPr>
                            <m:t>𝒗</m:t>
                          </m:r>
                        </m:sub>
                      </m:sSub>
                      <m:sSub>
                        <m:sSubPr>
                          <m:ctrlPr>
                            <a:rPr lang="zh-CN" altLang="en-US" b="1" i="1">
                              <a:latin typeface="Cambria Math" panose="02040503050406030204"/>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𝟎</m:t>
                          </m:r>
                        </m:sub>
                      </m:sSub>
                      <m:rad>
                        <m:radPr>
                          <m:degHide m:val="on"/>
                          <m:ctrlPr>
                            <a:rPr lang="zh-CN" altLang="en-US" b="1" i="1">
                              <a:latin typeface="Cambria Math" panose="02040503050406030204"/>
                            </a:rPr>
                          </m:ctrlPr>
                        </m:radPr>
                        <m:deg/>
                        <m:e>
                          <m:f>
                            <m:fPr>
                              <m:ctrlPr>
                                <a:rPr lang="zh-CN" altLang="en-US" b="1" i="1">
                                  <a:latin typeface="Cambria Math" panose="02040503050406030204"/>
                                </a:rPr>
                              </m:ctrlPr>
                            </m:fPr>
                            <m:num>
                              <m:r>
                                <a:rPr lang="zh-CN" altLang="en-US" b="1" i="0">
                                  <a:latin typeface="Cambria Math" panose="02040503050406030204" pitchFamily="18" charset="0"/>
                                </a:rPr>
                                <m:t>𝟐</m:t>
                              </m:r>
                              <m:r>
                                <a:rPr lang="zh-CN" altLang="en-US" b="1" i="0">
                                  <a:latin typeface="Cambria Math" panose="02040503050406030204" pitchFamily="18" charset="0"/>
                                </a:rPr>
                                <m:t>𝚫</m:t>
                              </m:r>
                              <m:r>
                                <a:rPr lang="zh-CN" altLang="en-US" b="1" i="1">
                                  <a:latin typeface="Cambria Math" panose="02040503050406030204" pitchFamily="18" charset="0"/>
                                </a:rPr>
                                <m:t>𝒑</m:t>
                              </m:r>
                            </m:num>
                            <m:den>
                              <m:r>
                                <a:rPr lang="zh-CN" altLang="en-US" b="1" i="1">
                                  <a:latin typeface="Cambria Math" panose="02040503050406030204" pitchFamily="18" charset="0"/>
                                </a:rPr>
                                <m:t>𝝆</m:t>
                              </m:r>
                            </m:den>
                          </m:f>
                        </m:e>
                      </m:rad>
                      <m:r>
                        <a:rPr lang="zh-CN" altLang="en-US" b="1" i="0">
                          <a:latin typeface="Cambria Math" panose="02040503050406030204" pitchFamily="18" charset="0"/>
                        </a:rPr>
                        <m:t>=</m:t>
                      </m:r>
                      <m:sSub>
                        <m:sSubPr>
                          <m:ctrlPr>
                            <a:rPr lang="zh-CN" altLang="en-US" b="1" i="1">
                              <a:latin typeface="Cambria Math" panose="02040503050406030204"/>
                            </a:rPr>
                          </m:ctrlPr>
                        </m:sSubPr>
                        <m:e>
                          <m:r>
                            <a:rPr lang="zh-CN" altLang="en-US" b="1" i="1">
                              <a:latin typeface="Cambria Math" panose="02040503050406030204" pitchFamily="18" charset="0"/>
                            </a:rPr>
                            <m:t>𝑪</m:t>
                          </m:r>
                        </m:e>
                        <m:sub>
                          <m:r>
                            <a:rPr lang="zh-CN" altLang="en-US" b="1" i="0">
                              <a:latin typeface="Cambria Math" panose="02040503050406030204" pitchFamily="18" charset="0"/>
                            </a:rPr>
                            <m:t>𝐝</m:t>
                          </m:r>
                        </m:sub>
                      </m:sSub>
                      <m:sSub>
                        <m:sSubPr>
                          <m:ctrlPr>
                            <a:rPr lang="zh-CN" altLang="en-US" b="1" i="1">
                              <a:latin typeface="Cambria Math" panose="02040503050406030204"/>
                            </a:rPr>
                          </m:ctrlPr>
                        </m:sSubPr>
                        <m:e>
                          <m:r>
                            <a:rPr lang="zh-CN" altLang="en-US" b="1" i="1">
                              <a:latin typeface="Cambria Math" panose="02040503050406030204" pitchFamily="18" charset="0"/>
                            </a:rPr>
                            <m:t>𝑨</m:t>
                          </m:r>
                        </m:e>
                        <m:sub>
                          <m:r>
                            <a:rPr lang="zh-CN" altLang="en-US" b="1" i="0">
                              <a:latin typeface="Cambria Math" panose="02040503050406030204" pitchFamily="18" charset="0"/>
                            </a:rPr>
                            <m:t>𝟎</m:t>
                          </m:r>
                        </m:sub>
                      </m:sSub>
                      <m:rad>
                        <m:radPr>
                          <m:degHide m:val="on"/>
                          <m:ctrlPr>
                            <a:rPr lang="zh-CN" altLang="en-US" b="1" i="1" smtClean="0">
                              <a:latin typeface="Cambria Math" panose="02040503050406030204"/>
                            </a:rPr>
                          </m:ctrlPr>
                        </m:radPr>
                        <m:deg/>
                        <m:e>
                          <m:f>
                            <m:fPr>
                              <m:ctrlPr>
                                <a:rPr lang="zh-CN" altLang="en-US" b="1" i="1" smtClean="0">
                                  <a:latin typeface="Cambria Math" panose="02040503050406030204"/>
                                </a:rPr>
                              </m:ctrlPr>
                            </m:fPr>
                            <m:num>
                              <m:r>
                                <a:rPr lang="zh-CN" altLang="en-US" b="1" i="0">
                                  <a:latin typeface="Cambria Math" panose="02040503050406030204" pitchFamily="18" charset="0"/>
                                </a:rPr>
                                <m:t>𝟐</m:t>
                              </m:r>
                              <m:r>
                                <a:rPr lang="zh-CN" altLang="en-US" b="1" i="0">
                                  <a:latin typeface="Cambria Math" panose="02040503050406030204" pitchFamily="18" charset="0"/>
                                </a:rPr>
                                <m:t>𝚫</m:t>
                              </m:r>
                              <m:r>
                                <a:rPr lang="zh-CN" altLang="en-US" b="1" i="1">
                                  <a:latin typeface="Cambria Math" panose="02040503050406030204" pitchFamily="18" charset="0"/>
                                </a:rPr>
                                <m:t>𝒑</m:t>
                              </m:r>
                            </m:num>
                            <m:den>
                              <m:r>
                                <a:rPr lang="zh-CN" altLang="en-US" b="1" i="1">
                                  <a:latin typeface="Cambria Math" panose="02040503050406030204" pitchFamily="18" charset="0"/>
                                </a:rPr>
                                <m:t>𝝆</m:t>
                              </m:r>
                            </m:den>
                          </m:f>
                        </m:e>
                      </m:rad>
                    </m:oMath>
                  </m:oMathPara>
                </a14:m>
                <a:endParaRPr lang="zh-CN" altLang="en-US" b="1" dirty="0"/>
              </a:p>
            </p:txBody>
          </p:sp>
        </mc:Choice>
        <mc:Fallback>
          <p:sp>
            <p:nvSpPr>
              <p:cNvPr id="15" name="矩形 14"/>
              <p:cNvSpPr>
                <a:spLocks noRot="1" noChangeAspect="1" noMove="1" noResize="1" noEditPoints="1" noAdjustHandles="1" noChangeArrowheads="1" noChangeShapeType="1" noTextEdit="1"/>
              </p:cNvSpPr>
              <p:nvPr/>
            </p:nvSpPr>
            <p:spPr>
              <a:xfrm>
                <a:off x="-525028" y="5873915"/>
                <a:ext cx="6705600" cy="910699"/>
              </a:xfrm>
              <a:prstGeom prst="rect">
                <a:avLst/>
              </a:prstGeom>
              <a:blipFill rotWithShape="1">
                <a:blip r:embed="rId4"/>
                <a:stretch>
                  <a:fillRect l="8" t="-18" r="2" b="30"/>
                </a:stretch>
              </a:blipFill>
            </p:spPr>
            <p:txBody>
              <a:bodyPr/>
              <a:lstStyle/>
              <a:p>
                <a:r>
                  <a:rPr lang="zh-CN" altLang="en-US">
                    <a:noFill/>
                  </a:rPr>
                  <a:t> </a:t>
                </a:r>
              </a:p>
            </p:txBody>
          </p:sp>
        </mc:Fallback>
      </mc:AlternateContent>
      <p:sp>
        <p:nvSpPr>
          <p:cNvPr id="16" name="矩形 15"/>
          <p:cNvSpPr/>
          <p:nvPr/>
        </p:nvSpPr>
        <p:spPr>
          <a:xfrm>
            <a:off x="5094614" y="5925852"/>
            <a:ext cx="4572000" cy="830997"/>
          </a:xfrm>
          <a:prstGeom prst="rect">
            <a:avLst/>
          </a:prstGeom>
        </p:spPr>
        <p:txBody>
          <a:bodyPr>
            <a:spAutoFit/>
          </a:bodyPr>
          <a:lstStyle/>
          <a:p>
            <a:pPr>
              <a:spcAft>
                <a:spcPts val="0"/>
              </a:spcAft>
            </a:pP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小孔的截面积</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Aft>
                <a:spcPts val="0"/>
              </a:spcAft>
            </a:pP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C</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截面收缩系数</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endPar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spcAft>
                <a:spcPts val="0"/>
              </a:spcAft>
            </a:pP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C</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流量系数</a:t>
            </a:r>
            <a:r>
              <a:rPr lang="en-US"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6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600" i="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FF0000"/>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6803" name="文本框 19"/>
          <p:cNvSpPr txBox="1">
            <a:spLocks noChangeArrowheads="1"/>
          </p:cNvSpPr>
          <p:nvPr/>
        </p:nvSpPr>
        <p:spPr bwMode="auto">
          <a:xfrm>
            <a:off x="301625" y="981075"/>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6804" name="矩形 19"/>
          <p:cNvSpPr>
            <a:spLocks noChangeArrowheads="1"/>
          </p:cNvSpPr>
          <p:nvPr/>
        </p:nvSpPr>
        <p:spPr bwMode="auto">
          <a:xfrm>
            <a:off x="468313" y="1628775"/>
            <a:ext cx="5332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a:t>
            </a:r>
            <a:r>
              <a:rPr lang="zh-CN"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选择</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通常要经历下述四个基本步骤</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576263" y="2257425"/>
            <a:ext cx="8266112" cy="1419225"/>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系统对液压液要求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defRPr/>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粘度、密度、体积模量、饱和蒸气压、空气溶解度、温度界限、压力界限、阻燃性、润滑性、相容性、污染性等。</a:t>
            </a:r>
            <a:endParaRPr lang="zh-CN" altLang="en-US" sz="5400" dirty="0">
              <a:latin typeface="Times New Roman" panose="02020603050405020304" pitchFamily="18" charset="0"/>
              <a:ea typeface="黑体" panose="02010609060101010101" pitchFamily="49" charset="-122"/>
            </a:endParaRPr>
          </a:p>
        </p:txBody>
      </p:sp>
      <p:sp>
        <p:nvSpPr>
          <p:cNvPr id="76806" name="矩形 21"/>
          <p:cNvSpPr>
            <a:spLocks noChangeArrowheads="1"/>
          </p:cNvSpPr>
          <p:nvPr/>
        </p:nvSpPr>
        <p:spPr bwMode="auto">
          <a:xfrm>
            <a:off x="598488" y="3795713"/>
            <a:ext cx="82438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查阅产品说明书</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选出符合或基本符合上述各项要求的液压液品种。</a:t>
            </a:r>
            <a:endParaRPr lang="zh-CN" altLang="en-US" sz="5400">
              <a:latin typeface="Times New Roman" panose="02020603050405020304" pitchFamily="18" charset="0"/>
              <a:ea typeface="黑体" panose="02010609060101010101" pitchFamily="49" charset="-122"/>
            </a:endParaRPr>
          </a:p>
        </p:txBody>
      </p:sp>
      <p:sp>
        <p:nvSpPr>
          <p:cNvPr id="76807" name="矩形 22"/>
          <p:cNvSpPr>
            <a:spLocks noChangeArrowheads="1"/>
          </p:cNvSpPr>
          <p:nvPr/>
        </p:nvSpPr>
        <p:spPr bwMode="auto">
          <a:xfrm>
            <a:off x="576263" y="4495800"/>
            <a:ext cx="540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进行综合权衡</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调整各方面的要求和参数。</a:t>
            </a:r>
            <a:endParaRPr lang="zh-CN" altLang="en-US" sz="5400">
              <a:latin typeface="Times New Roman" panose="02020603050405020304" pitchFamily="18" charset="0"/>
              <a:ea typeface="黑体" panose="02010609060101010101" pitchFamily="49" charset="-122"/>
            </a:endParaRPr>
          </a:p>
        </p:txBody>
      </p:sp>
      <p:sp>
        <p:nvSpPr>
          <p:cNvPr id="76808" name="矩形 23"/>
          <p:cNvSpPr>
            <a:spLocks noChangeArrowheads="1"/>
          </p:cNvSpPr>
          <p:nvPr/>
        </p:nvSpPr>
        <p:spPr bwMode="auto">
          <a:xfrm>
            <a:off x="598488" y="5343525"/>
            <a:ext cx="617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与供货厂商联系</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最终决定所采用的合适液压液。</a:t>
            </a:r>
            <a:endParaRPr lang="zh-CN" altLang="en-US" sz="540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395536"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一、薄壁小孔</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2" name="矩形 11"/>
          <p:cNvSpPr/>
          <p:nvPr/>
        </p:nvSpPr>
        <p:spPr>
          <a:xfrm>
            <a:off x="395536" y="1349715"/>
            <a:ext cx="8790012" cy="455253"/>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液流完全收缩</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及</a:t>
            </a:r>
            <a:r>
              <a:rPr lang="en-US" altLang="zh-CN"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之间的关系</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3T26.EPS" descr="id:2147503738;FounderCES"/>
          <p:cNvPicPr/>
          <p:nvPr/>
        </p:nvPicPr>
        <p:blipFill>
          <a:blip r:embed="rId1"/>
          <a:stretch>
            <a:fillRect/>
          </a:stretch>
        </p:blipFill>
        <p:spPr>
          <a:xfrm>
            <a:off x="5004048" y="2017891"/>
            <a:ext cx="3600400" cy="2851269"/>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784228" y="2038214"/>
                <a:ext cx="5794587" cy="415498"/>
              </a:xfrm>
              <a:prstGeom prst="rect">
                <a:avLst/>
              </a:prstGeom>
            </p:spPr>
            <p:txBody>
              <a:bodyPr wrap="square">
                <a:spAutoFit/>
              </a:bodyPr>
              <a:lstStyle/>
              <a:p>
                <a14:m>
                  <m:oMathPara xmlns:m="http://schemas.openxmlformats.org/officeDocument/2006/math">
                    <m:oMathParaPr>
                      <m:jc m:val="left"/>
                    </m:oMathParaPr>
                    <m:oMath xmlns:m="http://schemas.openxmlformats.org/officeDocument/2006/math">
                      <m:sSub>
                        <m:sSubPr>
                          <m:ctrlPr>
                            <a:rPr lang="zh-CN" altLang="en-US" i="1">
                              <a:latin typeface="Cambria Math" panose="02040503050406030204"/>
                            </a:rPr>
                          </m:ctrlPr>
                        </m:sSubPr>
                        <m:e>
                          <m:r>
                            <a:rPr lang="zh-CN" altLang="en-US" i="1">
                              <a:latin typeface="Cambria Math" panose="02040503050406030204" pitchFamily="18" charset="0"/>
                            </a:rPr>
                            <m:t>𝐶</m:t>
                          </m:r>
                        </m:e>
                        <m:sub>
                          <m:r>
                            <m:rPr>
                              <m:sty m:val="p"/>
                            </m:rPr>
                            <a:rPr lang="zh-CN" altLang="en-US" i="0">
                              <a:latin typeface="Cambria Math" panose="02040503050406030204" pitchFamily="18" charset="0"/>
                            </a:rPr>
                            <m:t>d</m:t>
                          </m:r>
                        </m:sub>
                      </m:sSub>
                      <m:r>
                        <a:rPr lang="zh-CN" altLang="en-US" i="0">
                          <a:latin typeface="Cambria Math" panose="02040503050406030204" pitchFamily="18" charset="0"/>
                        </a:rPr>
                        <m:t>=</m:t>
                      </m:r>
                      <m:r>
                        <a:rPr lang="zh-CN" altLang="en-US" i="0">
                          <a:latin typeface="Cambria Math" panose="02040503050406030204" pitchFamily="18" charset="0"/>
                        </a:rPr>
                        <m:t>0</m:t>
                      </m:r>
                      <m:r>
                        <m:rPr>
                          <m:nor/>
                        </m:rPr>
                        <a:rPr lang="zh-CN" altLang="en-US" i="1">
                          <a:latin typeface="Cambria Math" panose="02040503050406030204" pitchFamily="18" charset="0"/>
                        </a:rPr>
                        <m:t>.</m:t>
                      </m:r>
                      <m:r>
                        <a:rPr lang="zh-CN" altLang="en-US" i="0">
                          <a:latin typeface="Cambria Math" panose="02040503050406030204" pitchFamily="18" charset="0"/>
                        </a:rPr>
                        <m:t>964</m:t>
                      </m:r>
                      <m:r>
                        <a:rPr lang="zh-CN" altLang="en-US" i="1">
                          <a:latin typeface="Cambria Math" panose="02040503050406030204" pitchFamily="18" charset="0"/>
                        </a:rPr>
                        <m:t>𝑅</m:t>
                      </m:r>
                      <m:sSup>
                        <m:sSupPr>
                          <m:ctrlPr>
                            <a:rPr lang="zh-CN" altLang="en-US" i="1">
                              <a:latin typeface="Cambria Math" panose="02040503050406030204"/>
                            </a:rPr>
                          </m:ctrlPr>
                        </m:sSupPr>
                        <m:e>
                          <m:r>
                            <a:rPr lang="zh-CN" altLang="en-US" i="1">
                              <a:latin typeface="Cambria Math" panose="02040503050406030204" pitchFamily="18" charset="0"/>
                            </a:rPr>
                            <m:t>𝑒</m:t>
                          </m:r>
                        </m:e>
                        <m:sup>
                          <m:r>
                            <m:rPr>
                              <m:nor/>
                            </m:rPr>
                            <a:rPr lang="zh-CN" altLang="en-US" i="1">
                              <a:latin typeface="Cambria Math" panose="02040503050406030204" pitchFamily="18" charset="0"/>
                            </a:rPr>
                            <m:t>−</m:t>
                          </m:r>
                          <m:r>
                            <a:rPr lang="zh-CN" altLang="en-US" i="0">
                              <a:latin typeface="Cambria Math" panose="02040503050406030204" pitchFamily="18" charset="0"/>
                            </a:rPr>
                            <m:t>0</m:t>
                          </m:r>
                          <m:r>
                            <m:rPr>
                              <m:nor/>
                            </m:rPr>
                            <a:rPr lang="zh-CN" altLang="en-US" i="1">
                              <a:latin typeface="Cambria Math" panose="02040503050406030204" pitchFamily="18" charset="0"/>
                            </a:rPr>
                            <m:t>.</m:t>
                          </m:r>
                          <m:r>
                            <a:rPr lang="zh-CN" altLang="en-US" i="0">
                              <a:latin typeface="Cambria Math" panose="02040503050406030204" pitchFamily="18" charset="0"/>
                            </a:rPr>
                            <m:t>05</m:t>
                          </m:r>
                        </m:sup>
                      </m:sSup>
                      <m:r>
                        <m:rPr>
                          <m:nor/>
                        </m:rPr>
                        <a:rPr lang="zh-CN" altLang="en-US" i="1">
                          <a:latin typeface="Cambria Math" panose="02040503050406030204" pitchFamily="18" charset="0"/>
                        </a:rPr>
                        <m:t>　</m:t>
                      </m:r>
                      <m:r>
                        <m:rPr>
                          <m:nor/>
                        </m:rPr>
                        <a:rPr lang="zh-CN" altLang="en-US" i="1">
                          <a:latin typeface="Cambria Math" panose="02040503050406030204" pitchFamily="18" charset="0"/>
                        </a:rPr>
                        <m:t>(</m:t>
                      </m:r>
                      <m:r>
                        <a:rPr lang="zh-CN" altLang="en-US" i="1">
                          <a:latin typeface="Cambria Math" panose="02040503050406030204" pitchFamily="18" charset="0"/>
                        </a:rPr>
                        <m:t>𝑅𝑒</m:t>
                      </m:r>
                      <m:r>
                        <a:rPr lang="zh-CN" altLang="en-US" i="0">
                          <a:latin typeface="Cambria Math" panose="02040503050406030204" pitchFamily="18" charset="0"/>
                        </a:rPr>
                        <m:t>=</m:t>
                      </m:r>
                      <m:r>
                        <a:rPr lang="zh-CN" altLang="en-US" i="0">
                          <a:latin typeface="Cambria Math" panose="02040503050406030204" pitchFamily="18" charset="0"/>
                        </a:rPr>
                        <m:t>800</m:t>
                      </m:r>
                      <m:r>
                        <m:rPr>
                          <m:nor/>
                        </m:rPr>
                        <a:rPr lang="zh-CN" altLang="en-US" i="1">
                          <a:latin typeface="Cambria Math" panose="02040503050406030204" pitchFamily="18" charset="0"/>
                        </a:rPr>
                        <m:t>~</m:t>
                      </m:r>
                      <m:r>
                        <a:rPr lang="zh-CN" altLang="en-US" i="0">
                          <a:latin typeface="Cambria Math" panose="02040503050406030204" pitchFamily="18" charset="0"/>
                        </a:rPr>
                        <m:t>5000</m:t>
                      </m:r>
                      <m:r>
                        <m:rPr>
                          <m:nor/>
                        </m:rPr>
                        <a:rPr lang="zh-CN" altLang="en-US" i="1">
                          <a:latin typeface="Cambria Math" panose="02040503050406030204" pitchFamily="18" charset="0"/>
                        </a:rPr>
                        <m:t>)</m:t>
                      </m:r>
                    </m:oMath>
                  </m:oMathPara>
                </a14:m>
                <a:endParaRPr lang="zh-CN" altLang="en-US" dirty="0"/>
              </a:p>
            </p:txBody>
          </p:sp>
        </mc:Choice>
        <mc:Fallback>
          <p:sp>
            <p:nvSpPr>
              <p:cNvPr id="18" name="矩形 17"/>
              <p:cNvSpPr>
                <a:spLocks noRot="1" noChangeAspect="1" noMove="1" noResize="1" noEditPoints="1" noAdjustHandles="1" noChangeArrowheads="1" noChangeShapeType="1" noTextEdit="1"/>
              </p:cNvSpPr>
              <p:nvPr/>
            </p:nvSpPr>
            <p:spPr>
              <a:xfrm>
                <a:off x="784228" y="2038214"/>
                <a:ext cx="5794587" cy="415498"/>
              </a:xfrm>
              <a:prstGeom prst="rect">
                <a:avLst/>
              </a:prstGeom>
              <a:blipFill rotWithShape="1">
                <a:blip r:embed="rId2"/>
                <a:stretch>
                  <a:fillRect t="-120" r="4" b="17"/>
                </a:stretch>
              </a:blipFill>
            </p:spPr>
            <p:txBody>
              <a:bodyPr/>
              <a:lstStyle/>
              <a:p>
                <a:r>
                  <a:rPr lang="zh-CN" altLang="en-US">
                    <a:noFill/>
                  </a:rPr>
                  <a:t> </a:t>
                </a:r>
              </a:p>
            </p:txBody>
          </p:sp>
        </mc:Fallback>
      </mc:AlternateContent>
      <p:sp>
        <p:nvSpPr>
          <p:cNvPr id="19" name="矩形 18"/>
          <p:cNvSpPr/>
          <p:nvPr/>
        </p:nvSpPr>
        <p:spPr>
          <a:xfrm>
            <a:off x="395536" y="2832267"/>
            <a:ext cx="4536504" cy="870751"/>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Re&gt;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可以认为是常数</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计算时取平均值</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61</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395537" y="4144516"/>
            <a:ext cx="4536504" cy="87075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液流不完全收缩时</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流量系数</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可增大至</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en-US"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表格 20"/>
          <p:cNvGraphicFramePr>
            <a:graphicFrameLocks noGrp="1"/>
          </p:cNvGraphicFramePr>
          <p:nvPr/>
        </p:nvGraphicFramePr>
        <p:xfrm>
          <a:off x="628650" y="5374922"/>
          <a:ext cx="7886700" cy="718374"/>
        </p:xfrm>
        <a:graphic>
          <a:graphicData uri="http://schemas.openxmlformats.org/drawingml/2006/table">
            <a:tbl>
              <a:tblPr firstRow="1" firstCol="1" bandRow="1">
                <a:tableStyleId>{5C22544A-7EE6-4342-B048-85BDC9FD1C3A}</a:tableStyleId>
              </a:tblPr>
              <a:tblGrid>
                <a:gridCol w="1052437"/>
                <a:gridCol w="977263"/>
                <a:gridCol w="977263"/>
                <a:gridCol w="977263"/>
                <a:gridCol w="977263"/>
                <a:gridCol w="977263"/>
                <a:gridCol w="977263"/>
                <a:gridCol w="970685"/>
              </a:tblGrid>
              <a:tr h="359187">
                <a:tc>
                  <a:txBody>
                    <a:bodyPr/>
                    <a:lstStyle/>
                    <a:p>
                      <a:pPr algn="ctr">
                        <a:lnSpc>
                          <a:spcPts val="1200"/>
                        </a:lnSpc>
                        <a:spcAft>
                          <a:spcPts val="0"/>
                        </a:spcAft>
                      </a:pPr>
                      <a:r>
                        <a:rPr lang="en-US" sz="1600" dirty="0">
                          <a:solidFill>
                            <a:srgbClr val="184972"/>
                          </a:solidFill>
                          <a:effectLst/>
                          <a:latin typeface="Times New Roman" panose="02020603050405020304" pitchFamily="18" charset="0"/>
                          <a:ea typeface="黑体" panose="02010609060101010101" pitchFamily="49" charset="-122"/>
                        </a:rPr>
                        <a:t>A</a:t>
                      </a:r>
                      <a:r>
                        <a:rPr lang="en-US" sz="1600" baseline="-25000" dirty="0">
                          <a:solidFill>
                            <a:srgbClr val="184972"/>
                          </a:solidFill>
                          <a:effectLst/>
                          <a:latin typeface="Times New Roman" panose="02020603050405020304" pitchFamily="18" charset="0"/>
                          <a:ea typeface="黑体" panose="02010609060101010101" pitchFamily="49" charset="-122"/>
                        </a:rPr>
                        <a:t>0</a:t>
                      </a:r>
                      <a:r>
                        <a:rPr lang="en-US" sz="1600" dirty="0">
                          <a:solidFill>
                            <a:srgbClr val="184972"/>
                          </a:solidFill>
                          <a:effectLst/>
                          <a:latin typeface="Times New Roman" panose="02020603050405020304" pitchFamily="18" charset="0"/>
                          <a:ea typeface="黑体" panose="02010609060101010101" pitchFamily="49" charset="-122"/>
                        </a:rPr>
                        <a:t>/A</a:t>
                      </a:r>
                      <a:endParaRPr lang="zh-CN" sz="2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0.1</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0.2</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0.3</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0.4</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0.5</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0.6</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600" b="0" dirty="0">
                          <a:solidFill>
                            <a:schemeClr val="tx1"/>
                          </a:solidFill>
                          <a:effectLst/>
                          <a:latin typeface="Times New Roman" panose="02020603050405020304" pitchFamily="18" charset="0"/>
                          <a:ea typeface="黑体" panose="02010609060101010101" pitchFamily="49" charset="-122"/>
                        </a:rPr>
                        <a:t>0.7</a:t>
                      </a:r>
                      <a:endParaRPr lang="zh-CN" sz="2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tr>
              <a:tr h="359187">
                <a:tc>
                  <a:txBody>
                    <a:bodyPr/>
                    <a:lstStyle/>
                    <a:p>
                      <a:pPr algn="ctr">
                        <a:lnSpc>
                          <a:spcPts val="1200"/>
                        </a:lnSpc>
                        <a:spcAft>
                          <a:spcPts val="0"/>
                        </a:spcAft>
                      </a:pPr>
                      <a:r>
                        <a:rPr lang="en-US" sz="1600" dirty="0">
                          <a:solidFill>
                            <a:srgbClr val="184972"/>
                          </a:solidFill>
                          <a:effectLst/>
                          <a:latin typeface="Times New Roman" panose="02020603050405020304" pitchFamily="18" charset="0"/>
                          <a:ea typeface="黑体" panose="02010609060101010101" pitchFamily="49" charset="-122"/>
                        </a:rPr>
                        <a:t>C</a:t>
                      </a:r>
                      <a:r>
                        <a:rPr lang="en-US" sz="1600" baseline="-25000" dirty="0">
                          <a:solidFill>
                            <a:srgbClr val="184972"/>
                          </a:solidFill>
                          <a:effectLst/>
                          <a:latin typeface="Times New Roman" panose="02020603050405020304" pitchFamily="18" charset="0"/>
                          <a:ea typeface="黑体" panose="02010609060101010101" pitchFamily="49" charset="-122"/>
                        </a:rPr>
                        <a:t>d</a:t>
                      </a:r>
                      <a:endParaRPr lang="zh-CN" sz="2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dirty="0">
                          <a:effectLst/>
                          <a:latin typeface="Times New Roman" panose="02020603050405020304" pitchFamily="18" charset="0"/>
                          <a:ea typeface="黑体" panose="02010609060101010101" pitchFamily="49" charset="-122"/>
                        </a:rPr>
                        <a:t>0.602</a:t>
                      </a:r>
                      <a:endParaRPr lang="zh-CN" sz="2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0.615</a:t>
                      </a:r>
                      <a:endParaRPr 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0.634</a:t>
                      </a:r>
                      <a:endParaRPr 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0.661</a:t>
                      </a:r>
                      <a:endParaRPr 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0.696</a:t>
                      </a:r>
                      <a:endParaRPr 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0.742</a:t>
                      </a:r>
                      <a:endParaRPr lang="zh-CN" sz="2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600" dirty="0">
                          <a:effectLst/>
                          <a:latin typeface="Times New Roman" panose="02020603050405020304" pitchFamily="18" charset="0"/>
                          <a:ea typeface="黑体" panose="02010609060101010101" pitchFamily="49" charset="-122"/>
                        </a:rPr>
                        <a:t>0.804</a:t>
                      </a:r>
                      <a:endParaRPr lang="zh-CN" sz="2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noFill/>
                  </a:tcPr>
                </a:tc>
              </a:tr>
            </a:tbl>
          </a:graphicData>
        </a:graphic>
      </p:graphicFrame>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10" name="文本框 19"/>
          <p:cNvSpPr txBox="1">
            <a:spLocks noChangeArrowheads="1"/>
          </p:cNvSpPr>
          <p:nvPr/>
        </p:nvSpPr>
        <p:spPr bwMode="auto">
          <a:xfrm>
            <a:off x="251520" y="70885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二、细长孔</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0075" t="22001" r="20075" b="12201"/>
          <a:stretch>
            <a:fillRect/>
          </a:stretch>
        </p:blipFill>
        <p:spPr>
          <a:xfrm>
            <a:off x="539551" y="1404064"/>
            <a:ext cx="8281217" cy="5121279"/>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rotWithShape="1">
          <a:blip r:embed="rId1"/>
          <a:srcRect l="20075" t="15000" r="24800" b="15000"/>
          <a:stretch>
            <a:fillRect/>
          </a:stretch>
        </p:blipFill>
        <p:spPr>
          <a:xfrm>
            <a:off x="683568" y="908720"/>
            <a:ext cx="7953657" cy="5681184"/>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467544"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rotWithShape="1">
          <a:blip r:embed="rId1"/>
          <a:srcRect l="20075" t="23401" r="20075" b="8000"/>
          <a:stretch>
            <a:fillRect/>
          </a:stretch>
        </p:blipFill>
        <p:spPr>
          <a:xfrm>
            <a:off x="490352" y="1426234"/>
            <a:ext cx="8042087" cy="5185030"/>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467544"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19288" t="16401" r="20075" b="13601"/>
          <a:stretch>
            <a:fillRect/>
          </a:stretch>
        </p:blipFill>
        <p:spPr>
          <a:xfrm>
            <a:off x="449021" y="1556792"/>
            <a:ext cx="7762462" cy="5040560"/>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505324" y="3356992"/>
                <a:ext cx="557808" cy="400110"/>
              </a:xfrm>
              <a:prstGeom prst="rect">
                <a:avLst/>
              </a:prstGeom>
              <a:solidFill>
                <a:schemeClr val="bg1"/>
              </a:solidFill>
            </p:spPr>
            <p:txBody>
              <a:bodyPr wrap="square">
                <a:spAutoFit/>
              </a:bodyPr>
              <a:lstStyle/>
              <a:p>
                <a14:m>
                  <m:oMathPara xmlns:m="http://schemas.openxmlformats.org/officeDocument/2006/math">
                    <m:oMathParaPr>
                      <m:jc m:val="right"/>
                    </m:oMathParaPr>
                    <m:oMath xmlns:m="http://schemas.openxmlformats.org/officeDocument/2006/math">
                      <m:r>
                        <a:rPr lang="zh-CN" altLang="en-US" sz="2000" b="1" i="1" smtClean="0">
                          <a:latin typeface="Cambria Math" panose="02040503050406030204" pitchFamily="18" charset="0"/>
                        </a:rPr>
                        <m:t>𝒒</m:t>
                      </m:r>
                    </m:oMath>
                  </m:oMathPara>
                </a14:m>
                <a:endParaRPr lang="zh-CN" altLang="en-US" sz="2000" dirty="0"/>
              </a:p>
            </p:txBody>
          </p:sp>
        </mc:Choice>
        <mc:Fallback>
          <p:sp>
            <p:nvSpPr>
              <p:cNvPr id="7" name="文本框 6"/>
              <p:cNvSpPr txBox="1">
                <a:spLocks noRot="1" noChangeAspect="1" noMove="1" noResize="1" noEditPoints="1" noAdjustHandles="1" noChangeArrowheads="1" noChangeShapeType="1" noTextEdit="1"/>
              </p:cNvSpPr>
              <p:nvPr/>
            </p:nvSpPr>
            <p:spPr>
              <a:xfrm>
                <a:off x="505324" y="3356992"/>
                <a:ext cx="557808" cy="400110"/>
              </a:xfrm>
              <a:prstGeom prst="rect">
                <a:avLst/>
              </a:prstGeom>
              <a:blipFill rotWithShape="1">
                <a:blip r:embed="rId2"/>
                <a:stretch>
                  <a:fillRect l="-89" t="-95" r="25" b="110"/>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467544"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三、缝隙液流</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rotWithShape="1">
          <a:blip r:embed="rId1"/>
          <a:srcRect l="19288" t="24801" r="20075" b="6600"/>
          <a:stretch>
            <a:fillRect/>
          </a:stretch>
        </p:blipFill>
        <p:spPr>
          <a:xfrm>
            <a:off x="683568" y="1426234"/>
            <a:ext cx="8080943" cy="5142418"/>
          </a:xfrm>
          <a:prstGeom prst="rect">
            <a:avLst/>
          </a:prstGeom>
        </p:spPr>
      </p:pic>
      <mc:AlternateContent xmlns:mc="http://schemas.openxmlformats.org/markup-compatibility/2006">
        <mc:Choice xmlns:a14="http://schemas.microsoft.com/office/drawing/2010/main" Requires="a14">
          <p:sp>
            <p:nvSpPr>
              <p:cNvPr id="7" name="文本框 6"/>
              <p:cNvSpPr txBox="1"/>
              <p:nvPr/>
            </p:nvSpPr>
            <p:spPr>
              <a:xfrm>
                <a:off x="1619672" y="3717032"/>
                <a:ext cx="557808" cy="400110"/>
              </a:xfrm>
              <a:prstGeom prst="rect">
                <a:avLst/>
              </a:prstGeom>
              <a:solidFill>
                <a:schemeClr val="bg1"/>
              </a:solidFill>
            </p:spPr>
            <p:txBody>
              <a:bodyPr wrap="square">
                <a:spAutoFit/>
              </a:bodyPr>
              <a:lstStyle/>
              <a:p>
                <a14:m>
                  <m:oMathPara xmlns:m="http://schemas.openxmlformats.org/officeDocument/2006/math">
                    <m:oMathParaPr>
                      <m:jc m:val="right"/>
                    </m:oMathParaPr>
                    <m:oMath xmlns:m="http://schemas.openxmlformats.org/officeDocument/2006/math">
                      <m:r>
                        <a:rPr lang="zh-CN" altLang="en-US" sz="2000" b="1" i="1" smtClean="0">
                          <a:latin typeface="Cambria Math" panose="02040503050406030204" pitchFamily="18" charset="0"/>
                        </a:rPr>
                        <m:t>𝒒</m:t>
                      </m:r>
                    </m:oMath>
                  </m:oMathPara>
                </a14:m>
                <a:endParaRPr lang="zh-CN" altLang="en-US" sz="2000" dirty="0"/>
              </a:p>
            </p:txBody>
          </p:sp>
        </mc:Choice>
        <mc:Fallback>
          <p:sp>
            <p:nvSpPr>
              <p:cNvPr id="7" name="文本框 6"/>
              <p:cNvSpPr txBox="1">
                <a:spLocks noRot="1" noChangeAspect="1" noMove="1" noResize="1" noEditPoints="1" noAdjustHandles="1" noChangeArrowheads="1" noChangeShapeType="1" noTextEdit="1"/>
              </p:cNvSpPr>
              <p:nvPr/>
            </p:nvSpPr>
            <p:spPr>
              <a:xfrm>
                <a:off x="1619672" y="3717032"/>
                <a:ext cx="557808" cy="400110"/>
              </a:xfrm>
              <a:prstGeom prst="rect">
                <a:avLst/>
              </a:prstGeom>
              <a:blipFill rotWithShape="1">
                <a:blip r:embed="rId2"/>
                <a:stretch>
                  <a:fillRect l="-76" t="-94" r="12" b="10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p:cNvSpPr txBox="1"/>
              <p:nvPr/>
            </p:nvSpPr>
            <p:spPr>
              <a:xfrm>
                <a:off x="1979712" y="5949280"/>
                <a:ext cx="557808" cy="400110"/>
              </a:xfrm>
              <a:prstGeom prst="rect">
                <a:avLst/>
              </a:prstGeom>
              <a:solidFill>
                <a:schemeClr val="bg1"/>
              </a:solidFill>
            </p:spPr>
            <p:txBody>
              <a:bodyPr wrap="square">
                <a:spAutoFit/>
              </a:bodyPr>
              <a:lstStyle/>
              <a:p>
                <a14:m>
                  <m:oMathPara xmlns:m="http://schemas.openxmlformats.org/officeDocument/2006/math">
                    <m:oMathParaPr>
                      <m:jc m:val="right"/>
                    </m:oMathParaPr>
                    <m:oMath xmlns:m="http://schemas.openxmlformats.org/officeDocument/2006/math">
                      <m:r>
                        <a:rPr lang="zh-CN" altLang="en-US" sz="2000" b="1" i="1" smtClean="0">
                          <a:latin typeface="Cambria Math" panose="02040503050406030204" pitchFamily="18" charset="0"/>
                        </a:rPr>
                        <m:t>𝒒</m:t>
                      </m:r>
                    </m:oMath>
                  </m:oMathPara>
                </a14:m>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1979712" y="5949280"/>
                <a:ext cx="557808" cy="400110"/>
              </a:xfrm>
              <a:prstGeom prst="rect">
                <a:avLst/>
              </a:prstGeom>
              <a:blipFill rotWithShape="1">
                <a:blip r:embed="rId2"/>
                <a:stretch>
                  <a:fillRect l="-75" t="-150" r="11" b="6"/>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784228"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第四节   孔口和缝隙液流</a:t>
            </a:r>
            <a:endParaRPr lang="zh-CN" altLang="en-US" sz="3200" dirty="0">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395536" y="908720"/>
            <a:ext cx="303973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rgbClr val="184972"/>
                </a:solidFill>
                <a:latin typeface="黑体" panose="02010609060101010101" pitchFamily="49" charset="-122"/>
                <a:ea typeface="黑体" panose="02010609060101010101" pitchFamily="49" charset="-122"/>
              </a:rPr>
              <a:t>（三）圆环平面缝隙</a:t>
            </a:r>
            <a:endParaRPr lang="zh-CN" altLang="en-US" sz="2000" dirty="0">
              <a:solidFill>
                <a:srgbClr val="18497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rotWithShape="1">
          <a:blip r:embed="rId1"/>
          <a:srcRect l="19288" t="19201" r="23225" b="13601"/>
          <a:stretch>
            <a:fillRect/>
          </a:stretch>
        </p:blipFill>
        <p:spPr>
          <a:xfrm>
            <a:off x="784228" y="1476363"/>
            <a:ext cx="7748212" cy="5094715"/>
          </a:xfrm>
          <a:prstGeom prst="rect">
            <a:avLst/>
          </a:prstGeom>
        </p:spPr>
      </p:pic>
      <mc:AlternateContent xmlns:mc="http://schemas.openxmlformats.org/markup-compatibility/2006">
        <mc:Choice xmlns:a14="http://schemas.microsoft.com/office/drawing/2010/main" Requires="a14">
          <p:sp>
            <p:nvSpPr>
              <p:cNvPr id="8" name="文本框 7"/>
              <p:cNvSpPr txBox="1"/>
              <p:nvPr/>
            </p:nvSpPr>
            <p:spPr>
              <a:xfrm>
                <a:off x="1259632" y="6093296"/>
                <a:ext cx="557808" cy="400110"/>
              </a:xfrm>
              <a:prstGeom prst="rect">
                <a:avLst/>
              </a:prstGeom>
              <a:solidFill>
                <a:schemeClr val="bg1"/>
              </a:solidFill>
            </p:spPr>
            <p:txBody>
              <a:bodyPr wrap="square">
                <a:spAutoFit/>
              </a:bodyPr>
              <a:lstStyle/>
              <a:p>
                <a14:m>
                  <m:oMathPara xmlns:m="http://schemas.openxmlformats.org/officeDocument/2006/math">
                    <m:oMathParaPr>
                      <m:jc m:val="right"/>
                    </m:oMathParaPr>
                    <m:oMath xmlns:m="http://schemas.openxmlformats.org/officeDocument/2006/math">
                      <m:r>
                        <a:rPr lang="zh-CN" altLang="en-US" sz="2000" b="1" i="1" smtClean="0">
                          <a:latin typeface="Cambria Math" panose="02040503050406030204" pitchFamily="18" charset="0"/>
                        </a:rPr>
                        <m:t>𝒒</m:t>
                      </m:r>
                    </m:oMath>
                  </m:oMathPara>
                </a14:m>
                <a:endParaRPr lang="zh-CN" altLang="en-US" sz="2000" dirty="0"/>
              </a:p>
            </p:txBody>
          </p:sp>
        </mc:Choice>
        <mc:Fallback>
          <p:sp>
            <p:nvSpPr>
              <p:cNvPr id="8" name="文本框 7"/>
              <p:cNvSpPr txBox="1">
                <a:spLocks noRot="1" noChangeAspect="1" noMove="1" noResize="1" noEditPoints="1" noAdjustHandles="1" noChangeArrowheads="1" noChangeShapeType="1" noTextEdit="1"/>
              </p:cNvSpPr>
              <p:nvPr/>
            </p:nvSpPr>
            <p:spPr>
              <a:xfrm>
                <a:off x="1259632" y="6093296"/>
                <a:ext cx="557808" cy="400110"/>
              </a:xfrm>
              <a:prstGeom prst="rect">
                <a:avLst/>
              </a:prstGeom>
              <a:blipFill rotWithShape="1">
                <a:blip r:embed="rId2"/>
                <a:stretch>
                  <a:fillRect l="-77" t="-118" r="13" b="133"/>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第五节   气穴现象</a:t>
            </a:r>
            <a:endParaRPr lang="zh-CN" altLang="en-US" sz="3200" dirty="0">
              <a:latin typeface="Times New Roman" panose="02020603050405020304" pitchFamily="18" charset="0"/>
              <a:ea typeface="黑体" panose="02010609060101010101" pitchFamily="49" charset="-122"/>
            </a:endParaRPr>
          </a:p>
        </p:txBody>
      </p:sp>
      <p:sp>
        <p:nvSpPr>
          <p:cNvPr id="11" name="矩形 10"/>
          <p:cNvSpPr/>
          <p:nvPr/>
        </p:nvSpPr>
        <p:spPr>
          <a:xfrm>
            <a:off x="333209" y="836712"/>
            <a:ext cx="8690760" cy="955903"/>
          </a:xfrm>
          <a:prstGeom prst="rect">
            <a:avLst/>
          </a:prstGeom>
        </p:spPr>
        <p:txBody>
          <a:bodyPr wrap="square">
            <a:spAutoFit/>
          </a:bodyPr>
          <a:lstStyle/>
          <a:p>
            <a:pPr>
              <a:lnSpc>
                <a:spcPct val="150000"/>
              </a:lnSpc>
            </a:pPr>
            <a:r>
              <a:rPr lang="zh-CN" altLang="en-US" sz="2000" dirty="0"/>
              <a:t>当流动液体某处的压力低于空气分离压时，原先溶解在液体中的空气就会游离出来， 产生大量气泡，</a:t>
            </a:r>
            <a:r>
              <a:rPr lang="en-US" altLang="zh-CN" sz="2000" dirty="0"/>
              <a:t>——</a:t>
            </a:r>
            <a:r>
              <a:rPr lang="zh-CN" altLang="en-US" sz="2000" b="1" dirty="0">
                <a:solidFill>
                  <a:srgbClr val="FF0000"/>
                </a:solidFill>
              </a:rPr>
              <a:t>气穴现象</a:t>
            </a:r>
            <a:r>
              <a:rPr lang="zh-CN" altLang="en-US" sz="2000" dirty="0"/>
              <a:t>。</a:t>
            </a:r>
            <a:endParaRPr lang="en-US" altLang="zh-CN" sz="2000" dirty="0"/>
          </a:p>
        </p:txBody>
      </p:sp>
      <p:pic>
        <p:nvPicPr>
          <p:cNvPr id="12" name="3T36.EPS" descr="id:2147504008;FounderCES"/>
          <p:cNvPicPr/>
          <p:nvPr/>
        </p:nvPicPr>
        <p:blipFill>
          <a:blip r:embed="rId1"/>
          <a:stretch>
            <a:fillRect/>
          </a:stretch>
        </p:blipFill>
        <p:spPr>
          <a:xfrm>
            <a:off x="1619672" y="2382137"/>
            <a:ext cx="5616624" cy="3384376"/>
          </a:xfrm>
          <a:prstGeom prst="rect">
            <a:avLst/>
          </a:prstGeom>
        </p:spPr>
      </p:pic>
      <p:sp>
        <p:nvSpPr>
          <p:cNvPr id="13" name="矩形 12"/>
          <p:cNvSpPr/>
          <p:nvPr/>
        </p:nvSpPr>
        <p:spPr>
          <a:xfrm>
            <a:off x="1330217" y="5557976"/>
            <a:ext cx="6696744" cy="1158138"/>
          </a:xfrm>
          <a:prstGeom prst="rect">
            <a:avLst/>
          </a:prstGeom>
        </p:spPr>
        <p:txBody>
          <a:bodyPr wrap="square">
            <a:spAutoFit/>
          </a:bodyPr>
          <a:lstStyle/>
          <a:p>
            <a:pPr indent="228600">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36</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气体溶解度以及从油液中放出的气体体积与压力间的关系</a:t>
            </a:r>
            <a:endParaRPr lang="zh-CN" altLang="zh-CN" sz="1600" dirty="0">
              <a:solidFill>
                <a:srgbClr val="000000"/>
              </a:solidFill>
              <a:latin typeface="NEU-BZ-S92"/>
              <a:ea typeface="方正书宋_GBK"/>
              <a:cs typeface="Times New Roman" panose="02020603050405020304" pitchFamily="18" charset="0"/>
            </a:endParaRPr>
          </a:p>
          <a:p>
            <a:pPr>
              <a:lnSpc>
                <a:spcPct val="150000"/>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溶解度与压力间的关系　</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b)</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油液中放出气体体积与压力间的关系</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4" name="文本框 19"/>
          <p:cNvSpPr txBox="1">
            <a:spLocks noChangeArrowheads="1"/>
          </p:cNvSpPr>
          <p:nvPr/>
        </p:nvSpPr>
        <p:spPr bwMode="auto">
          <a:xfrm>
            <a:off x="-468560" y="192047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一、空气分离压和饱和蒸气压</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第五节   气穴现象</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46856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一、空气分离压和饱和蒸气压</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7" name="3T37.EPS"/>
          <p:cNvPicPr/>
          <p:nvPr/>
        </p:nvPicPr>
        <p:blipFill>
          <a:blip r:embed="rId1"/>
          <a:stretch>
            <a:fillRect/>
          </a:stretch>
        </p:blipFill>
        <p:spPr>
          <a:xfrm>
            <a:off x="860425" y="1755941"/>
            <a:ext cx="3924472" cy="2808312"/>
          </a:xfrm>
          <a:prstGeom prst="rect">
            <a:avLst/>
          </a:prstGeom>
        </p:spPr>
      </p:pic>
      <p:sp>
        <p:nvSpPr>
          <p:cNvPr id="8" name="矩形 7"/>
          <p:cNvSpPr/>
          <p:nvPr/>
        </p:nvSpPr>
        <p:spPr>
          <a:xfrm>
            <a:off x="860425" y="4723912"/>
            <a:ext cx="3924472"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dirty="0">
                <a:solidFill>
                  <a:srgbClr val="000000"/>
                </a:solidFill>
                <a:latin typeface="Times New Roman" panose="02020603050405020304" pitchFamily="18" charset="0"/>
                <a:ea typeface="黑体" panose="02010609060101010101" pitchFamily="49" charset="-122"/>
              </a:rPr>
              <a:t>3</a:t>
            </a:r>
            <a:r>
              <a:rPr lang="en-US" altLang="zh-CN" sz="1400" i="1" dirty="0">
                <a:solidFill>
                  <a:srgbClr val="000000"/>
                </a:solidFill>
                <a:latin typeface="Times New Roman" panose="02020603050405020304" pitchFamily="18" charset="0"/>
                <a:ea typeface="黑体" panose="02010609060101010101" pitchFamily="49" charset="-122"/>
              </a:rPr>
              <a:t>-</a:t>
            </a:r>
            <a:r>
              <a:rPr lang="en-US" altLang="zh-CN" sz="1400" dirty="0">
                <a:solidFill>
                  <a:srgbClr val="000000"/>
                </a:solidFill>
                <a:latin typeface="Times New Roman" panose="02020603050405020304" pitchFamily="18" charset="0"/>
                <a:ea typeface="黑体" panose="02010609060101010101" pitchFamily="49" charset="-122"/>
              </a:rPr>
              <a:t>37</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空气在液压油中的溶解度与时间的关系</a:t>
            </a:r>
            <a:endParaRPr lang="zh-CN" altLang="en-US" sz="1400" dirty="0"/>
          </a:p>
        </p:txBody>
      </p:sp>
      <p:pic>
        <p:nvPicPr>
          <p:cNvPr id="9" name="3T38.EPS"/>
          <p:cNvPicPr/>
          <p:nvPr/>
        </p:nvPicPr>
        <p:blipFill>
          <a:blip r:embed="rId2"/>
          <a:stretch>
            <a:fillRect/>
          </a:stretch>
        </p:blipFill>
        <p:spPr>
          <a:xfrm>
            <a:off x="5198624" y="1700808"/>
            <a:ext cx="3477832" cy="3023104"/>
          </a:xfrm>
          <a:prstGeom prst="rect">
            <a:avLst/>
          </a:prstGeom>
        </p:spPr>
      </p:pic>
      <p:sp>
        <p:nvSpPr>
          <p:cNvPr id="15" name="矩形 14"/>
          <p:cNvSpPr/>
          <p:nvPr/>
        </p:nvSpPr>
        <p:spPr>
          <a:xfrm>
            <a:off x="4678589" y="4761758"/>
            <a:ext cx="4572000" cy="954107"/>
          </a:xfrm>
          <a:prstGeom prst="rect">
            <a:avLst/>
          </a:prstGeom>
        </p:spPr>
        <p:txBody>
          <a:bodyPr>
            <a:spAutoFit/>
          </a:bodyPr>
          <a:lstStyle/>
          <a:p>
            <a:pPr algn="ct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38</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饱和蒸气压和温度的关系</a:t>
            </a:r>
            <a:endParaRPr lang="zh-CN" altLang="zh-CN" sz="14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水包油乳化液</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水</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乙二醇液</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合成液</a:t>
            </a:r>
            <a:endParaRPr lang="zh-CN" altLang="zh-CN" sz="1400" dirty="0">
              <a:solidFill>
                <a:srgbClr val="000000"/>
              </a:solidFill>
              <a:latin typeface="NEU-BZ-S92"/>
              <a:ea typeface="方正书宋_GBK"/>
              <a:cs typeface="Times New Roman" panose="02020603050405020304" pitchFamily="18" charset="0"/>
            </a:endParaRPr>
          </a:p>
          <a:p>
            <a:pPr algn="ctr"/>
            <a:r>
              <a:rPr lang="en-US" altLang="zh-CN" sz="1400" dirty="0">
                <a:solidFill>
                  <a:srgbClr val="000000"/>
                </a:solidFill>
                <a:latin typeface="Times New Roman" panose="02020603050405020304" pitchFamily="18" charset="0"/>
                <a:ea typeface="黑体" panose="02010609060101010101" pitchFamily="49" charset="-122"/>
              </a:rPr>
              <a:t>4—</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石油基油液</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rPr>
              <a:t>5—</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硅酸酯液</a:t>
            </a:r>
            <a:r>
              <a:rPr lang="zh-CN"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rPr>
              <a:t>6—</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磷酸酯液</a:t>
            </a:r>
            <a:endParaRPr lang="zh-CN" altLang="en-US" sz="1400" dirty="0"/>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第五节   气穴现象</a:t>
            </a:r>
            <a:endParaRPr lang="zh-CN" altLang="en-US" sz="3200" dirty="0">
              <a:latin typeface="Times New Roman" panose="02020603050405020304" pitchFamily="18" charset="0"/>
              <a:ea typeface="黑体" panose="02010609060101010101" pitchFamily="49" charset="-122"/>
            </a:endParaRPr>
          </a:p>
        </p:txBody>
      </p:sp>
      <p:sp>
        <p:nvSpPr>
          <p:cNvPr id="11" name="文本框 19"/>
          <p:cNvSpPr txBox="1">
            <a:spLocks noChangeArrowheads="1"/>
          </p:cNvSpPr>
          <p:nvPr/>
        </p:nvSpPr>
        <p:spPr bwMode="auto">
          <a:xfrm>
            <a:off x="395536"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二、节流口处的气穴现象</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2" name="3T39.EPS" descr="id:2147504031;FounderCES"/>
          <p:cNvPicPr/>
          <p:nvPr/>
        </p:nvPicPr>
        <p:blipFill>
          <a:blip r:embed="rId1"/>
          <a:stretch>
            <a:fillRect/>
          </a:stretch>
        </p:blipFill>
        <p:spPr>
          <a:xfrm>
            <a:off x="4692814" y="1698374"/>
            <a:ext cx="3168352" cy="2850123"/>
          </a:xfrm>
          <a:prstGeom prst="rect">
            <a:avLst/>
          </a:prstGeom>
        </p:spPr>
      </p:pic>
      <p:sp>
        <p:nvSpPr>
          <p:cNvPr id="13" name="矩形 12"/>
          <p:cNvSpPr/>
          <p:nvPr/>
        </p:nvSpPr>
        <p:spPr>
          <a:xfrm>
            <a:off x="4854966" y="4605721"/>
            <a:ext cx="2844048" cy="419474"/>
          </a:xfrm>
          <a:prstGeom prst="rect">
            <a:avLst/>
          </a:prstGeom>
        </p:spPr>
        <p:txBody>
          <a:bodyPr wrap="none">
            <a:spAutoFit/>
          </a:bodyPr>
          <a:lstStyle/>
          <a:p>
            <a:pPr indent="228600" algn="ctr">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39</a:t>
            </a:r>
            <a:r>
              <a:rPr lang="zh-CN"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节流口的气穴现象</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6" name="矩形 15"/>
          <p:cNvSpPr/>
          <p:nvPr/>
        </p:nvSpPr>
        <p:spPr>
          <a:xfrm>
            <a:off x="381194" y="2253282"/>
            <a:ext cx="4311620" cy="2347950"/>
          </a:xfrm>
          <a:prstGeom prst="rect">
            <a:avLst/>
          </a:prstGeom>
        </p:spPr>
        <p:txBody>
          <a:bodyPr wrap="square">
            <a:spAutoFit/>
          </a:bodyPr>
          <a:lstStyle/>
          <a:p>
            <a:pPr algn="just">
              <a:lnSpc>
                <a:spcPct val="15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节流口的喉部位置</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压力要降低。如低于空气分离压</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空气将迅速地大量分离出来</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变成气泡</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产生气穴。</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spcAft>
                <a:spcPts val="0"/>
              </a:spcAft>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表征薄壁孔口气穴的相似判据为气穴系数</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7" name="矩形 16"/>
              <p:cNvSpPr/>
              <p:nvPr/>
            </p:nvSpPr>
            <p:spPr>
              <a:xfrm>
                <a:off x="878831" y="5305196"/>
                <a:ext cx="1411540" cy="68448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𝑐</m:t>
                      </m:r>
                      <m:r>
                        <a:rPr lang="zh-CN" altLang="en-US" sz="2000" i="0">
                          <a:latin typeface="Cambria Math" panose="02040503050406030204" pitchFamily="18" charset="0"/>
                        </a:rPr>
                        <m:t>=</m:t>
                      </m:r>
                      <m:f>
                        <m:fPr>
                          <m:ctrlPr>
                            <a:rPr lang="zh-CN" altLang="en-US" sz="2000" i="1">
                              <a:latin typeface="Cambria Math" panose="02040503050406030204"/>
                            </a:rPr>
                          </m:ctrlPr>
                        </m:fPr>
                        <m:num>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2</m:t>
                              </m:r>
                            </m:sub>
                          </m:sSub>
                          <m:r>
                            <m:rPr>
                              <m:nor/>
                            </m:rPr>
                            <a:rPr lang="zh-CN" altLang="en-US" sz="2000" i="1">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m:rPr>
                                  <m:sty m:val="p"/>
                                </m:rPr>
                                <a:rPr lang="zh-CN" altLang="en-US" sz="2000" i="0">
                                  <a:latin typeface="Cambria Math" panose="02040503050406030204" pitchFamily="18" charset="0"/>
                                </a:rPr>
                                <m:t>g</m:t>
                              </m:r>
                            </m:sub>
                          </m:sSub>
                        </m:num>
                        <m:den>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1</m:t>
                              </m:r>
                            </m:sub>
                          </m:sSub>
                          <m:r>
                            <m:rPr>
                              <m:nor/>
                            </m:rPr>
                            <a:rPr lang="zh-CN" altLang="en-US" sz="2000" i="1">
                              <a:latin typeface="Cambria Math" panose="02040503050406030204" pitchFamily="18" charset="0"/>
                            </a:rPr>
                            <m:t>−</m:t>
                          </m:r>
                          <m:sSub>
                            <m:sSubPr>
                              <m:ctrlPr>
                                <a:rPr lang="zh-CN" altLang="en-US" sz="2000" i="1">
                                  <a:latin typeface="Cambria Math" panose="02040503050406030204"/>
                                </a:rPr>
                              </m:ctrlPr>
                            </m:sSubPr>
                            <m:e>
                              <m:r>
                                <a:rPr lang="zh-CN" altLang="en-US" sz="2000" i="1">
                                  <a:latin typeface="Cambria Math" panose="02040503050406030204" pitchFamily="18" charset="0"/>
                                </a:rPr>
                                <m:t>𝑝</m:t>
                              </m:r>
                            </m:e>
                            <m:sub>
                              <m:r>
                                <a:rPr lang="zh-CN" altLang="en-US" sz="2000" i="0">
                                  <a:latin typeface="Cambria Math" panose="02040503050406030204" pitchFamily="18" charset="0"/>
                                </a:rPr>
                                <m:t>2</m:t>
                              </m:r>
                            </m:sub>
                          </m:sSub>
                        </m:den>
                      </m:f>
                    </m:oMath>
                  </m:oMathPara>
                </a14:m>
                <a:endParaRPr lang="zh-CN" altLang="en-US" sz="2000" dirty="0"/>
              </a:p>
            </p:txBody>
          </p:sp>
        </mc:Choice>
        <mc:Fallback>
          <p:sp>
            <p:nvSpPr>
              <p:cNvPr id="17" name="矩形 16"/>
              <p:cNvSpPr>
                <a:spLocks noRot="1" noChangeAspect="1" noMove="1" noResize="1" noEditPoints="1" noAdjustHandles="1" noChangeArrowheads="1" noChangeShapeType="1" noTextEdit="1"/>
              </p:cNvSpPr>
              <p:nvPr/>
            </p:nvSpPr>
            <p:spPr>
              <a:xfrm>
                <a:off x="878831" y="5305196"/>
                <a:ext cx="1411540" cy="684483"/>
              </a:xfrm>
              <a:prstGeom prst="rect">
                <a:avLst/>
              </a:prstGeom>
              <a:blipFill rotWithShape="1">
                <a:blip r:embed="rId2"/>
                <a:stretch>
                  <a:fillRect l="-44" t="-59" r="40" b="52"/>
                </a:stretch>
              </a:blipFill>
            </p:spPr>
            <p:txBody>
              <a:bodyPr/>
              <a:lstStyle/>
              <a:p>
                <a:r>
                  <a:rPr lang="zh-CN" altLang="en-US">
                    <a:noFill/>
                  </a:rPr>
                  <a:t> </a:t>
                </a:r>
              </a:p>
            </p:txBody>
          </p:sp>
        </mc:Fallback>
      </mc:AlternateContent>
      <p:sp>
        <p:nvSpPr>
          <p:cNvPr id="18" name="矩形 17"/>
          <p:cNvSpPr/>
          <p:nvPr/>
        </p:nvSpPr>
        <p:spPr>
          <a:xfrm>
            <a:off x="3670266" y="5201577"/>
            <a:ext cx="4572000" cy="891719"/>
          </a:xfrm>
          <a:prstGeom prst="rect">
            <a:avLst/>
          </a:prstGeom>
        </p:spPr>
        <p:txBody>
          <a:bodyPr>
            <a:spAutoFit/>
          </a:bodyPr>
          <a:lstStyle/>
          <a:p>
            <a:pPr indent="266700">
              <a:lnSpc>
                <a:spcPct val="150000"/>
              </a:lnSpc>
              <a:spcAft>
                <a:spcPts val="0"/>
              </a:spcAft>
            </a:pP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a:t>
            </a:r>
            <a:r>
              <a:rPr lang="zh-CN"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薄壁孔口前、后的压力</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rgbClr val="FF0000"/>
              </a:solidFill>
              <a:latin typeface="NEU-BZ-S92"/>
              <a:ea typeface="方正书宋_GBK"/>
              <a:cs typeface="Times New Roman" panose="02020603050405020304" pitchFamily="18" charset="0"/>
            </a:endParaRPr>
          </a:p>
          <a:p>
            <a:pPr indent="266700">
              <a:lnSpc>
                <a:spcPct val="150000"/>
              </a:lnSpc>
              <a:spcAft>
                <a:spcPts val="0"/>
              </a:spcAft>
            </a:pP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2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200"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g</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液压液的空气分离压。</a:t>
            </a:r>
            <a:endParaRPr lang="zh-CN" altLang="zh-CN" sz="1200" dirty="0">
              <a:solidFill>
                <a:srgbClr val="FF0000"/>
              </a:solidFill>
              <a:latin typeface="NEU-BZ-S92"/>
              <a:ea typeface="方正书宋_GBK"/>
              <a:cs typeface="Times New Roman" panose="02020603050405020304" pitchFamily="18" charset="0"/>
            </a:endParaRPr>
          </a:p>
          <a:p>
            <a:pPr indent="266700">
              <a:lnSpc>
                <a:spcPct val="150000"/>
              </a:lnSpc>
              <a:spcAft>
                <a:spcPts val="0"/>
              </a:spcAft>
            </a:pP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薄壁孔口的无气穴条件为</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c&lt;</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rgbClr val="FF0000"/>
              </a:solidFill>
              <a:effectLst/>
              <a:latin typeface="NEU-BZ-S92"/>
              <a:ea typeface="方正书宋_GBK"/>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8851" name="文本框 19"/>
          <p:cNvSpPr txBox="1">
            <a:spLocks noChangeArrowheads="1"/>
          </p:cNvSpPr>
          <p:nvPr/>
        </p:nvSpPr>
        <p:spPr bwMode="auto">
          <a:xfrm>
            <a:off x="301625" y="912813"/>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（二）液压液的使用</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8852" name="矩形 10"/>
          <p:cNvSpPr>
            <a:spLocks noChangeArrowheads="1"/>
          </p:cNvSpPr>
          <p:nvPr/>
        </p:nvSpPr>
        <p:spPr bwMode="auto">
          <a:xfrm>
            <a:off x="684213" y="1352550"/>
            <a:ext cx="7920037"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zh-CN"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使用不当还是会使液压液的性质发生变化</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。应注意</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853" name="矩形 11"/>
          <p:cNvSpPr>
            <a:spLocks noChangeArrowheads="1"/>
          </p:cNvSpPr>
          <p:nvPr/>
        </p:nvSpPr>
        <p:spPr bwMode="auto">
          <a:xfrm>
            <a:off x="468313" y="2143125"/>
            <a:ext cx="82804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对长期使用的液压液</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氧化、热稳定性是决定温度界限的因素</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应使液压液长期处在低于它开始氧化的温度下工作。</a:t>
            </a:r>
            <a:endParaRPr lang="zh-CN" altLang="en-US" sz="5400">
              <a:latin typeface="Times New Roman" panose="02020603050405020304" pitchFamily="18" charset="0"/>
              <a:ea typeface="黑体" panose="02010609060101010101" pitchFamily="49" charset="-122"/>
            </a:endParaRPr>
          </a:p>
        </p:txBody>
      </p:sp>
      <p:sp>
        <p:nvSpPr>
          <p:cNvPr id="78854" name="矩形 12"/>
          <p:cNvSpPr>
            <a:spLocks noChangeArrowheads="1"/>
          </p:cNvSpPr>
          <p:nvPr/>
        </p:nvSpPr>
        <p:spPr bwMode="auto">
          <a:xfrm>
            <a:off x="468313" y="3402013"/>
            <a:ext cx="6429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在贮存、搬运及加注过程中</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应防止液压液被污染。</a:t>
            </a:r>
            <a:endParaRPr lang="zh-CN" altLang="en-US" sz="5400">
              <a:latin typeface="Times New Roman" panose="02020603050405020304" pitchFamily="18" charset="0"/>
              <a:ea typeface="黑体" panose="02010609060101010101" pitchFamily="49" charset="-122"/>
            </a:endParaRPr>
          </a:p>
        </p:txBody>
      </p:sp>
      <p:sp>
        <p:nvSpPr>
          <p:cNvPr id="78855" name="矩形 13"/>
          <p:cNvSpPr>
            <a:spLocks noChangeArrowheads="1"/>
          </p:cNvSpPr>
          <p:nvPr/>
        </p:nvSpPr>
        <p:spPr bwMode="auto">
          <a:xfrm>
            <a:off x="468313" y="4103688"/>
            <a:ext cx="591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对液压液定期抽样检验</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并建立定期更换制度。</a:t>
            </a:r>
            <a:endParaRPr lang="zh-CN" altLang="en-US" sz="4800">
              <a:latin typeface="Times New Roman" panose="02020603050405020304" pitchFamily="18" charset="0"/>
              <a:ea typeface="黑体" panose="02010609060101010101" pitchFamily="49" charset="-122"/>
            </a:endParaRPr>
          </a:p>
        </p:txBody>
      </p:sp>
      <p:sp>
        <p:nvSpPr>
          <p:cNvPr id="78856" name="矩形 14"/>
          <p:cNvSpPr>
            <a:spLocks noChangeArrowheads="1"/>
          </p:cNvSpPr>
          <p:nvPr/>
        </p:nvSpPr>
        <p:spPr bwMode="auto">
          <a:xfrm>
            <a:off x="468313" y="4803775"/>
            <a:ext cx="540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油箱的贮液量应充分</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以利于系统的散热。</a:t>
            </a:r>
            <a:endParaRPr lang="zh-CN" altLang="en-US" sz="4800">
              <a:latin typeface="Times New Roman" panose="02020603050405020304" pitchFamily="18" charset="0"/>
              <a:ea typeface="黑体" panose="02010609060101010101" pitchFamily="49" charset="-122"/>
            </a:endParaRPr>
          </a:p>
        </p:txBody>
      </p:sp>
      <p:sp>
        <p:nvSpPr>
          <p:cNvPr id="78857" name="矩形 15"/>
          <p:cNvSpPr>
            <a:spLocks noChangeArrowheads="1"/>
          </p:cNvSpPr>
          <p:nvPr/>
        </p:nvSpPr>
        <p:spPr bwMode="auto">
          <a:xfrm>
            <a:off x="468313" y="5505450"/>
            <a:ext cx="591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保持系统的密封</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一旦有泄漏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就应立即排除。</a:t>
            </a:r>
            <a:endParaRPr lang="zh-CN" altLang="en-US" sz="480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860425" y="12408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第五节   气穴现象</a:t>
            </a:r>
            <a:endParaRPr lang="zh-CN" altLang="en-US" sz="3200" dirty="0">
              <a:latin typeface="Times New Roman" panose="02020603050405020304" pitchFamily="18" charset="0"/>
              <a:ea typeface="黑体" panose="02010609060101010101" pitchFamily="49" charset="-122"/>
            </a:endParaRPr>
          </a:p>
        </p:txBody>
      </p:sp>
      <p:sp>
        <p:nvSpPr>
          <p:cNvPr id="11" name="文本框 19"/>
          <p:cNvSpPr txBox="1">
            <a:spLocks noChangeArrowheads="1"/>
          </p:cNvSpPr>
          <p:nvPr/>
        </p:nvSpPr>
        <p:spPr bwMode="auto">
          <a:xfrm>
            <a:off x="611560" y="980728"/>
            <a:ext cx="5703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三、减小气穴现象的措施</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12" name="矩形 11"/>
          <p:cNvSpPr/>
          <p:nvPr/>
        </p:nvSpPr>
        <p:spPr>
          <a:xfrm>
            <a:off x="647157" y="2129317"/>
            <a:ext cx="3672409" cy="962956"/>
          </a:xfrm>
          <a:prstGeom prst="rect">
            <a:avLst/>
          </a:prstGeom>
          <a:ln>
            <a:solidFill>
              <a:srgbClr val="3399FF"/>
            </a:solidFill>
          </a:ln>
        </p:spPr>
        <p:txBody>
          <a:bodyPr wrap="square">
            <a:spAutoFit/>
          </a:bodyPr>
          <a:lstStyle/>
          <a:p>
            <a:pPr indent="266700" algn="ctr">
              <a:lnSpc>
                <a:spcPct val="150000"/>
              </a:lnSpc>
              <a:spcAft>
                <a:spcPts val="0"/>
              </a:spcAft>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减小阀孔口前后的压差</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一般希望其压力比</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1</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25000" dirty="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&lt;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5</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effectLst/>
              <a:latin typeface="NEU-BZ-S92"/>
              <a:ea typeface="方正书宋_GBK"/>
              <a:cs typeface="Times New Roman" panose="02020603050405020304" pitchFamily="18" charset="0"/>
            </a:endParaRPr>
          </a:p>
        </p:txBody>
      </p:sp>
      <p:sp>
        <p:nvSpPr>
          <p:cNvPr id="13" name="矩形 12"/>
          <p:cNvSpPr/>
          <p:nvPr/>
        </p:nvSpPr>
        <p:spPr>
          <a:xfrm>
            <a:off x="5167296" y="2132352"/>
            <a:ext cx="3312368" cy="957250"/>
          </a:xfrm>
          <a:prstGeom prst="rect">
            <a:avLst/>
          </a:prstGeom>
          <a:ln>
            <a:solidFill>
              <a:srgbClr val="3399FF"/>
            </a:solidFill>
          </a:ln>
        </p:spPr>
        <p:txBody>
          <a:bodyPr wrap="square">
            <a:spAutoFit/>
          </a:bodyPr>
          <a:lstStyle/>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正确设计和使用液压泵站</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en-US" altLang="zh-CN" sz="2000" dirty="0">
                <a:latin typeface="Times New Roman" panose="02020603050405020304" pitchFamily="18" charset="0"/>
                <a:ea typeface="黑体" panose="02010609060101010101" pitchFamily="49" charset="-122"/>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详见第四章第七节</a:t>
            </a:r>
            <a:r>
              <a:rPr lang="en-US" altLang="zh-CN" sz="2000" dirty="0">
                <a:latin typeface="Times New Roman" panose="02020603050405020304" pitchFamily="18" charset="0"/>
                <a:ea typeface="黑体" panose="02010609060101010101" pitchFamily="49" charset="-122"/>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p>
        </p:txBody>
      </p:sp>
      <p:sp>
        <p:nvSpPr>
          <p:cNvPr id="16" name="矩形 15"/>
          <p:cNvSpPr/>
          <p:nvPr/>
        </p:nvSpPr>
        <p:spPr>
          <a:xfrm>
            <a:off x="611561" y="3765728"/>
            <a:ext cx="3672408" cy="957250"/>
          </a:xfrm>
          <a:prstGeom prst="rect">
            <a:avLst/>
          </a:prstGeom>
          <a:ln>
            <a:solidFill>
              <a:srgbClr val="3399FF"/>
            </a:solidFill>
          </a:ln>
        </p:spPr>
        <p:txBody>
          <a:bodyPr wrap="square">
            <a:spAutoFit/>
          </a:bodyPr>
          <a:lstStyle/>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液压系统各元部件的连接</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处要密封可靠</a:t>
            </a:r>
            <a:r>
              <a:rPr lang="en-US" altLang="zh-CN" sz="2000" dirty="0">
                <a:latin typeface="Times New Roman" panose="02020603050405020304" pitchFamily="18" charset="0"/>
                <a:ea typeface="黑体" panose="02010609060101010101" pitchFamily="49" charset="-122"/>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严防空气侵入。</a:t>
            </a:r>
            <a:endParaRPr lang="zh-CN" altLang="en-US" sz="2000" dirty="0"/>
          </a:p>
        </p:txBody>
      </p:sp>
      <p:sp>
        <p:nvSpPr>
          <p:cNvPr id="17" name="矩形 16"/>
          <p:cNvSpPr/>
          <p:nvPr/>
        </p:nvSpPr>
        <p:spPr>
          <a:xfrm>
            <a:off x="5167296" y="3535569"/>
            <a:ext cx="3583033" cy="1417568"/>
          </a:xfrm>
          <a:prstGeom prst="rect">
            <a:avLst/>
          </a:prstGeom>
          <a:ln>
            <a:solidFill>
              <a:srgbClr val="3399FF"/>
            </a:solidFill>
          </a:ln>
        </p:spPr>
        <p:txBody>
          <a:bodyPr wrap="none">
            <a:spAutoFit/>
          </a:bodyPr>
          <a:lstStyle/>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采用抗腐蚀能力强的金属材料</a:t>
            </a:r>
            <a:r>
              <a:rPr lang="en-US" altLang="zh-CN"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提高零件的机械强度</a:t>
            </a:r>
            <a:r>
              <a:rPr lang="en-US" altLang="zh-CN" sz="2000" dirty="0">
                <a:latin typeface="Times New Roman" panose="02020603050405020304" pitchFamily="18" charset="0"/>
                <a:ea typeface="黑体" panose="02010609060101010101" pitchFamily="49" charset="-122"/>
              </a:rPr>
              <a:t>,</a:t>
            </a:r>
            <a:endParaRPr lang="en-US" altLang="zh-CN" sz="2000" dirty="0">
              <a:latin typeface="Times New Roman" panose="02020603050405020304" pitchFamily="18" charset="0"/>
              <a:ea typeface="黑体" panose="02010609060101010101" pitchFamily="49" charset="-122"/>
            </a:endParaRPr>
          </a:p>
          <a:p>
            <a:pPr algn="ctr">
              <a:lnSpc>
                <a:spcPct val="150000"/>
              </a:lnSpc>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减小零件表面粗糙度值。</a:t>
            </a:r>
            <a:endParaRPr lang="zh-CN" altLang="en-US" sz="2000" dirty="0"/>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02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第六节   液压冲击</a:t>
            </a:r>
            <a:endParaRPr lang="zh-CN" altLang="en-US" sz="3200" dirty="0">
              <a:latin typeface="Times New Roman" panose="02020603050405020304" pitchFamily="18" charset="0"/>
              <a:ea typeface="黑体" panose="02010609060101010101" pitchFamily="49" charset="-122"/>
            </a:endParaRPr>
          </a:p>
        </p:txBody>
      </p:sp>
      <p:sp>
        <p:nvSpPr>
          <p:cNvPr id="9" name="矩形 8"/>
          <p:cNvSpPr/>
          <p:nvPr/>
        </p:nvSpPr>
        <p:spPr>
          <a:xfrm>
            <a:off x="629018" y="908720"/>
            <a:ext cx="7751298" cy="1840760"/>
          </a:xfrm>
          <a:prstGeom prst="rect">
            <a:avLst/>
          </a:prstGeom>
        </p:spPr>
        <p:txBody>
          <a:bodyPr wrap="square">
            <a:spAutoFit/>
          </a:bodyPr>
          <a:lstStyle/>
          <a:p>
            <a:pPr>
              <a:lnSpc>
                <a:spcPct val="200000"/>
              </a:lnSpc>
            </a:pPr>
            <a:r>
              <a:rPr lang="zh-CN" altLang="en-US" sz="2000" dirty="0"/>
              <a:t>突然关闭或开启，</a:t>
            </a:r>
            <a:r>
              <a:rPr lang="zh-CN" altLang="en-US" sz="2000" b="1" dirty="0">
                <a:solidFill>
                  <a:srgbClr val="FF0000"/>
                </a:solidFill>
              </a:rPr>
              <a:t>通道内液体压力发生急剧交替升降的波动过程</a:t>
            </a:r>
            <a:r>
              <a:rPr lang="zh-CN" altLang="en-US" sz="2000" dirty="0"/>
              <a:t>称为</a:t>
            </a:r>
            <a:r>
              <a:rPr lang="zh-CN" altLang="en-US" sz="2000" b="1" dirty="0"/>
              <a:t>液压冲击</a:t>
            </a:r>
            <a:r>
              <a:rPr lang="zh-CN" altLang="en-US" sz="2000" dirty="0"/>
              <a:t>。出现液压冲击时，液体中的瞬时峰值压力往往比正常工作压力高好几倍，造成事故。</a:t>
            </a:r>
            <a:endParaRPr lang="zh-CN" altLang="en-US" sz="2000" dirty="0"/>
          </a:p>
        </p:txBody>
      </p:sp>
      <p:sp>
        <p:nvSpPr>
          <p:cNvPr id="14" name="文本框 19"/>
          <p:cNvSpPr txBox="1">
            <a:spLocks noChangeArrowheads="1"/>
          </p:cNvSpPr>
          <p:nvPr/>
        </p:nvSpPr>
        <p:spPr bwMode="auto">
          <a:xfrm>
            <a:off x="467544" y="296143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5" name="3T40.EPS" descr="id:2147504067;FounderCES"/>
          <p:cNvPicPr/>
          <p:nvPr/>
        </p:nvPicPr>
        <p:blipFill>
          <a:blip r:embed="rId1"/>
          <a:stretch>
            <a:fillRect/>
          </a:stretch>
        </p:blipFill>
        <p:spPr>
          <a:xfrm>
            <a:off x="6084168" y="3460888"/>
            <a:ext cx="2952328" cy="2272368"/>
          </a:xfrm>
          <a:prstGeom prst="rect">
            <a:avLst/>
          </a:prstGeom>
        </p:spPr>
      </p:pic>
      <mc:AlternateContent xmlns:mc="http://schemas.openxmlformats.org/markup-compatibility/2006">
        <mc:Choice xmlns:a14="http://schemas.microsoft.com/office/drawing/2010/main" Requires="a14">
          <p:sp>
            <p:nvSpPr>
              <p:cNvPr id="18" name="矩形 17"/>
              <p:cNvSpPr/>
              <p:nvPr/>
            </p:nvSpPr>
            <p:spPr>
              <a:xfrm>
                <a:off x="-180528" y="3718562"/>
                <a:ext cx="5486715" cy="878510"/>
              </a:xfrm>
              <a:prstGeom prst="rect">
                <a:avLst/>
              </a:prstGeom>
            </p:spPr>
            <p:txBody>
              <a:bodyPr wrap="square">
                <a:spAutoFit/>
              </a:bodyPr>
              <a:lstStyle/>
              <a:p>
                <a:pPr indent="266700">
                  <a:lnSpc>
                    <a:spcPct val="150000"/>
                  </a:lnSpc>
                  <a:spcAft>
                    <a:spcPts val="0"/>
                  </a:spcAft>
                </a:pPr>
                <a14:m>
                  <m:oMathPara xmlns:m="http://schemas.openxmlformats.org/officeDocument/2006/math">
                    <m:oMathParaPr>
                      <m:jc m:val="centerGroup"/>
                    </m:oMathParaPr>
                    <m:oMath xmlns:m="http://schemas.openxmlformats.org/officeDocument/2006/math">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den>
                      </m:f>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𝜌</m:t>
                      </m:r>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𝐴𝑙</m:t>
                      </m:r>
                      <m:sSup>
                        <m:s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pPr>
                        <m:e>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𝑣</m:t>
                          </m:r>
                        </m:e>
                        <m:sup>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p>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m:t>
                      </m:r>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1</m:t>
                          </m:r>
                        </m:num>
                        <m:den>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den>
                      </m:f>
                      <m:f>
                        <m:f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𝐴𝑙</m:t>
                          </m:r>
                        </m:num>
                        <m:den>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𝐾</m:t>
                          </m:r>
                          <m:r>
                            <m:rPr>
                              <m:nor/>
                            </m:rPr>
                            <a:rPr lang="en-US" altLang="zh-CN" i="1">
                              <a:solidFill>
                                <a:srgbClr val="000000"/>
                              </a:solidFill>
                              <a:effectLst/>
                              <a:latin typeface="黑体" panose="02010609060101010101" pitchFamily="49" charset="-122"/>
                              <a:ea typeface="方正书宋_GBK"/>
                              <a:cs typeface="Times New Roman" panose="02020603050405020304" pitchFamily="18" charset="0"/>
                            </a:rPr>
                            <m:t>′</m:t>
                          </m:r>
                        </m:den>
                      </m:f>
                      <m:r>
                        <m:rPr>
                          <m:sty m:val="p"/>
                        </m:rP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Δ</m:t>
                      </m:r>
                      <m:sSubSup>
                        <m:sSubSupPr>
                          <m:ctrlPr>
                            <a:rPr lang="zh-CN" altLang="zh-CN" i="1">
                              <a:solidFill>
                                <a:srgbClr val="000000"/>
                              </a:solidFill>
                              <a:effectLst/>
                              <a:latin typeface="Cambria Math" panose="02040503050406030204"/>
                              <a:ea typeface="Cambria Math" panose="02040503050406030204" pitchFamily="18" charset="0"/>
                              <a:cs typeface="Times New Roman" panose="02020603050405020304" pitchFamily="18" charset="0"/>
                            </a:rPr>
                          </m:ctrlPr>
                        </m:sSubSupPr>
                        <m:e>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𝑝</m:t>
                          </m:r>
                        </m:e>
                        <m:sub>
                          <m:r>
                            <m:rPr>
                              <m:sty m:val="p"/>
                            </m:rP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rmax</m:t>
                          </m:r>
                        </m:sub>
                        <m:sup>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sup>
                      </m:sSubSup>
                    </m:oMath>
                  </m:oMathPara>
                </a14:m>
                <a:endParaRPr lang="zh-CN" altLang="zh-CN" dirty="0">
                  <a:solidFill>
                    <a:srgbClr val="000000"/>
                  </a:solidFill>
                  <a:effectLst/>
                  <a:latin typeface="NEU-BZ-S92"/>
                  <a:ea typeface="方正书宋_GBK"/>
                  <a:cs typeface="Times New Roman" panose="02020603050405020304" pitchFamily="18" charset="0"/>
                </a:endParaRPr>
              </a:p>
            </p:txBody>
          </p:sp>
        </mc:Choice>
        <mc:Fallback>
          <p:sp>
            <p:nvSpPr>
              <p:cNvPr id="18" name="矩形 17"/>
              <p:cNvSpPr>
                <a:spLocks noRot="1" noChangeAspect="1" noMove="1" noResize="1" noEditPoints="1" noAdjustHandles="1" noChangeArrowheads="1" noChangeShapeType="1" noTextEdit="1"/>
              </p:cNvSpPr>
              <p:nvPr/>
            </p:nvSpPr>
            <p:spPr>
              <a:xfrm>
                <a:off x="-180528" y="3718562"/>
                <a:ext cx="5486715" cy="878510"/>
              </a:xfrm>
              <a:prstGeom prst="rect">
                <a:avLst/>
              </a:prstGeom>
              <a:blipFill rotWithShape="1">
                <a:blip r:embed="rId2"/>
                <a:stretch>
                  <a:fillRect l="3" r="2" b="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9" name="矩形 18"/>
              <p:cNvSpPr/>
              <p:nvPr/>
            </p:nvSpPr>
            <p:spPr>
              <a:xfrm>
                <a:off x="1043608" y="4725144"/>
                <a:ext cx="2697212" cy="91069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sSub>
                        <m:sSubPr>
                          <m:ctrlPr>
                            <a:rPr lang="zh-CN" altLang="en-US" i="1">
                              <a:latin typeface="Cambria Math" panose="02040503050406030204"/>
                            </a:rPr>
                          </m:ctrlPr>
                        </m:sSubPr>
                        <m:e>
                          <m:r>
                            <a:rPr lang="zh-CN" altLang="en-US" i="1">
                              <a:latin typeface="Cambria Math" panose="02040503050406030204" pitchFamily="18" charset="0"/>
                            </a:rPr>
                            <m:t>𝑝</m:t>
                          </m:r>
                        </m:e>
                        <m:sub>
                          <m:r>
                            <m:rPr>
                              <m:sty m:val="p"/>
                            </m:rPr>
                            <a:rPr lang="zh-CN" altLang="en-US" i="0">
                              <a:latin typeface="Cambria Math" panose="02040503050406030204" pitchFamily="18" charset="0"/>
                            </a:rPr>
                            <m:t>rmax</m:t>
                          </m:r>
                        </m:sub>
                      </m:sSub>
                      <m:r>
                        <a:rPr lang="zh-CN" altLang="en-US" i="0">
                          <a:latin typeface="Cambria Math" panose="02040503050406030204" pitchFamily="18" charset="0"/>
                        </a:rPr>
                        <m:t>=</m:t>
                      </m:r>
                      <m:r>
                        <a:rPr lang="zh-CN" altLang="en-US" i="1">
                          <a:latin typeface="Cambria Math" panose="02040503050406030204" pitchFamily="18" charset="0"/>
                        </a:rPr>
                        <m:t>𝜌</m:t>
                      </m:r>
                      <m:rad>
                        <m:radPr>
                          <m:degHide m:val="on"/>
                          <m:ctrlPr>
                            <a:rPr lang="zh-CN" altLang="en-US" i="1">
                              <a:latin typeface="Cambria Math" panose="02040503050406030204"/>
                            </a:rPr>
                          </m:ctrlPr>
                        </m:radPr>
                        <m:deg/>
                        <m:e>
                          <m:f>
                            <m:fPr>
                              <m:ctrlPr>
                                <a:rPr lang="zh-CN" altLang="en-US" i="1">
                                  <a:latin typeface="Cambria Math" panose="02040503050406030204"/>
                                </a:rPr>
                              </m:ctrlPr>
                            </m:fPr>
                            <m:num>
                              <m:r>
                                <a:rPr lang="zh-CN" altLang="en-US" i="1">
                                  <a:latin typeface="Cambria Math" panose="02040503050406030204" pitchFamily="18" charset="0"/>
                                </a:rPr>
                                <m:t>𝐾</m:t>
                              </m:r>
                              <m:r>
                                <m:rPr>
                                  <m:nor/>
                                </m:rPr>
                                <a:rPr lang="zh-CN" altLang="en-US" i="1">
                                  <a:latin typeface="Cambria Math" panose="02040503050406030204" pitchFamily="18" charset="0"/>
                                </a:rPr>
                                <m:t>′</m:t>
                              </m:r>
                            </m:num>
                            <m:den>
                              <m:r>
                                <a:rPr lang="zh-CN" altLang="en-US" i="1">
                                  <a:latin typeface="Cambria Math" panose="02040503050406030204" pitchFamily="18" charset="0"/>
                                </a:rPr>
                                <m:t>𝜌</m:t>
                              </m:r>
                            </m:den>
                          </m:f>
                        </m:e>
                      </m:rad>
                      <m:r>
                        <a:rPr lang="zh-CN" altLang="en-US" i="1">
                          <a:latin typeface="Cambria Math" panose="02040503050406030204" pitchFamily="18" charset="0"/>
                        </a:rPr>
                        <m:t>𝑣</m:t>
                      </m:r>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𝑐𝑣</m:t>
                      </m:r>
                    </m:oMath>
                  </m:oMathPara>
                </a14:m>
                <a:endParaRPr lang="zh-CN" altLang="en-US" dirty="0"/>
              </a:p>
            </p:txBody>
          </p:sp>
        </mc:Choice>
        <mc:Fallback>
          <p:sp>
            <p:nvSpPr>
              <p:cNvPr id="19" name="矩形 18"/>
              <p:cNvSpPr>
                <a:spLocks noRot="1" noChangeAspect="1" noMove="1" noResize="1" noEditPoints="1" noAdjustHandles="1" noChangeArrowheads="1" noChangeShapeType="1" noTextEdit="1"/>
              </p:cNvSpPr>
              <p:nvPr/>
            </p:nvSpPr>
            <p:spPr>
              <a:xfrm>
                <a:off x="1043608" y="4725144"/>
                <a:ext cx="2697212" cy="910699"/>
              </a:xfrm>
              <a:prstGeom prst="rect">
                <a:avLst/>
              </a:prstGeom>
              <a:blipFill rotWithShape="1">
                <a:blip r:embed="rId3"/>
                <a:stretch>
                  <a:fillRect l="-11" t="-12" r="1" b="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2915816" y="5861328"/>
                <a:ext cx="5098169" cy="707886"/>
              </a:xfrm>
              <a:prstGeom prst="rect">
                <a:avLst/>
              </a:prstGeom>
            </p:spPr>
            <p:txBody>
              <a:bodyPr wrap="square">
                <a:spAutoFit/>
              </a:bodyPr>
              <a:lstStyle/>
              <a:p>
                <a:pPr indent="266700">
                  <a:lnSpc>
                    <a:spcPts val="1575"/>
                  </a:lnSpc>
                  <a:spcAft>
                    <a:spcPts val="0"/>
                  </a:spcAft>
                </a:pPr>
                <a:r>
                  <a:rPr lang="zh-CN" altLang="zh-CN" sz="1400" dirty="0">
                    <a:solidFill>
                      <a:srgbClr val="FF0000"/>
                    </a:solidFill>
                    <a:latin typeface="NEU-BZ-S92"/>
                    <a:ea typeface="黑体" panose="02010609060101010101" pitchFamily="49" charset="-122"/>
                    <a:cs typeface="Times New Roman" panose="02020603050405020304" pitchFamily="18" charset="0"/>
                  </a:rPr>
                  <a:t>式中</a:t>
                </a:r>
                <a:r>
                  <a:rPr lang="zh-CN" altLang="zh-CN" sz="1400" i="1" dirty="0">
                    <a:solidFill>
                      <a:srgbClr val="FF0000"/>
                    </a:solidFill>
                    <a:effectLst/>
                    <a:latin typeface="NEU-BZ-S92"/>
                    <a:ea typeface="黑体" panose="02010609060101010101" pitchFamily="49" charset="-122"/>
                    <a:cs typeface="Times New Roman" panose="02020603050405020304" pitchFamily="18" charset="0"/>
                  </a:rPr>
                  <a:t>　</a:t>
                </a:r>
                <a:r>
                  <a:rPr lang="en-US" altLang="zh-CN" sz="140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1400" i="1" dirty="0" err="1">
                    <a:solidFill>
                      <a:srgbClr val="FF0000"/>
                    </a:solidFill>
                    <a:effectLst/>
                    <a:latin typeface="NEU-BZ-S92"/>
                    <a:ea typeface="黑体" panose="02010609060101010101" pitchFamily="49" charset="-122"/>
                    <a:cs typeface="Times New Roman" panose="02020603050405020304" pitchFamily="18" charset="0"/>
                  </a:rPr>
                  <a:t>p</a:t>
                </a:r>
                <a:r>
                  <a:rPr lang="en-US" altLang="zh-CN" sz="1400" baseline="-25000" dirty="0" err="1">
                    <a:solidFill>
                      <a:srgbClr val="FF0000"/>
                    </a:solidFill>
                    <a:effectLst/>
                    <a:latin typeface="NEU-BZ-S92"/>
                    <a:ea typeface="黑体" panose="02010609060101010101" pitchFamily="49" charset="-122"/>
                    <a:cs typeface="Times New Roman" panose="02020603050405020304" pitchFamily="18" charset="0"/>
                  </a:rPr>
                  <a:t>rmax</a:t>
                </a:r>
                <a:r>
                  <a:rPr lang="en-US" altLang="zh-CN" sz="1400" dirty="0">
                    <a:solidFill>
                      <a:srgbClr val="FF0000"/>
                    </a:solidFill>
                    <a:effectLst/>
                    <a:latin typeface="NEU-BZ-S92"/>
                    <a:ea typeface="黑体" panose="02010609060101010101" pitchFamily="49" charset="-122"/>
                    <a:cs typeface="Times New Roman" panose="02020603050405020304" pitchFamily="18" charset="0"/>
                  </a:rPr>
                  <a:t>——</a:t>
                </a:r>
                <a:r>
                  <a:rPr lang="zh-CN" altLang="zh-CN" sz="1400" dirty="0">
                    <a:solidFill>
                      <a:srgbClr val="FF0000"/>
                    </a:solidFill>
                    <a:effectLst/>
                    <a:latin typeface="NEU-BZ-S92"/>
                    <a:ea typeface="黑体" panose="02010609060101010101" pitchFamily="49" charset="-122"/>
                    <a:cs typeface="Times New Roman" panose="02020603050405020304" pitchFamily="18" charset="0"/>
                  </a:rPr>
                  <a:t>液压冲击时压力的升高值</a:t>
                </a:r>
                <a:r>
                  <a:rPr lang="en-US" altLang="zh-CN" sz="14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4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4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400" i="1" dirty="0">
                    <a:solidFill>
                      <a:srgbClr val="FF0000"/>
                    </a:solidFill>
                    <a:effectLst/>
                    <a:latin typeface="黑体" panose="02010609060101010101" pitchFamily="49" charset="-122"/>
                    <a:ea typeface="方正书宋_GBK"/>
                    <a:cs typeface="Times New Roman" panose="02020603050405020304" pitchFamily="18" charset="0"/>
                  </a:rPr>
                  <a:t>K'</a:t>
                </a:r>
                <a:r>
                  <a:rPr lang="en-US" altLang="zh-CN" sz="14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400" dirty="0">
                    <a:solidFill>
                      <a:srgbClr val="FF0000"/>
                    </a:solidFill>
                    <a:effectLst/>
                    <a:latin typeface="NEU-BZ-S92"/>
                    <a:ea typeface="黑体" panose="02010609060101010101" pitchFamily="49" charset="-122"/>
                    <a:cs typeface="Times New Roman" panose="02020603050405020304" pitchFamily="18" charset="0"/>
                  </a:rPr>
                  <a:t>计及管壁弹性后的液体等效体积模量</a:t>
                </a:r>
                <a:r>
                  <a:rPr lang="en-US" altLang="zh-CN" sz="14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4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4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400" i="1" dirty="0">
                    <a:solidFill>
                      <a:srgbClr val="FF0000"/>
                    </a:solidFill>
                    <a:effectLst/>
                    <a:latin typeface="黑体" panose="02010609060101010101" pitchFamily="49" charset="-122"/>
                    <a:ea typeface="方正书宋_GBK"/>
                    <a:cs typeface="Times New Roman" panose="02020603050405020304" pitchFamily="18" charset="0"/>
                  </a:rPr>
                  <a:t>c</a:t>
                </a:r>
                <a:r>
                  <a:rPr lang="en-US" altLang="zh-CN" sz="14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400" dirty="0">
                    <a:solidFill>
                      <a:srgbClr val="FF0000"/>
                    </a:solidFill>
                    <a:effectLst/>
                    <a:latin typeface="NEU-BZ-S92"/>
                    <a:ea typeface="黑体" panose="02010609060101010101" pitchFamily="49" charset="-122"/>
                    <a:cs typeface="Times New Roman" panose="02020603050405020304" pitchFamily="18" charset="0"/>
                  </a:rPr>
                  <a:t>压力冲击波在管道中的传播速度</a:t>
                </a:r>
                <a:r>
                  <a:rPr lang="en-US" altLang="zh-CN" sz="1400" dirty="0">
                    <a:solidFill>
                      <a:srgbClr val="FF0000"/>
                    </a:solidFill>
                    <a:effectLst/>
                    <a:latin typeface="NEU-BZ-S92"/>
                    <a:ea typeface="黑体" panose="02010609060101010101" pitchFamily="49" charset="-122"/>
                    <a:cs typeface="Times New Roman" panose="02020603050405020304" pitchFamily="18" charset="0"/>
                  </a:rPr>
                  <a:t>,</a:t>
                </a:r>
                <a:r>
                  <a:rPr lang="en-US" altLang="zh-CN" sz="1400" i="1" dirty="0">
                    <a:solidFill>
                      <a:srgbClr val="FF0000"/>
                    </a:solidFill>
                    <a:effectLst/>
                    <a:latin typeface="NEU-BZ-S92"/>
                    <a:ea typeface="黑体" panose="02010609060101010101" pitchFamily="49" charset="-122"/>
                    <a:cs typeface="Times New Roman" panose="02020603050405020304" pitchFamily="18" charset="0"/>
                  </a:rPr>
                  <a:t>c=</a:t>
                </a:r>
                <a14:m>
                  <m:oMath xmlns:m="http://schemas.openxmlformats.org/officeDocument/2006/math">
                    <m:rad>
                      <m:radPr>
                        <m:degHide m:val="on"/>
                        <m:ctrlPr>
                          <a:rPr lang="zh-CN" altLang="zh-CN" sz="1400" i="1">
                            <a:solidFill>
                              <a:srgbClr val="FF0000"/>
                            </a:solidFill>
                            <a:effectLst/>
                            <a:latin typeface="Cambria Math" panose="02040503050406030204"/>
                            <a:ea typeface="Cambria Math" panose="02040503050406030204" pitchFamily="18" charset="0"/>
                            <a:cs typeface="Times New Roman" panose="02020603050405020304" pitchFamily="18" charset="0"/>
                          </a:rPr>
                        </m:ctrlPr>
                      </m:radPr>
                      <m:deg/>
                      <m:e>
                        <m:r>
                          <a:rPr lang="en-US" altLang="zh-CN" sz="14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𝐾</m:t>
                        </m:r>
                        <m:r>
                          <m:rPr>
                            <m:nor/>
                          </m:rPr>
                          <a:rPr lang="en-US" altLang="zh-CN" sz="1400" i="1">
                            <a:solidFill>
                              <a:srgbClr val="FF0000"/>
                            </a:solidFill>
                            <a:effectLst/>
                            <a:latin typeface="黑体" panose="02010609060101010101" pitchFamily="49" charset="-122"/>
                            <a:ea typeface="方正书宋_GBK"/>
                            <a:cs typeface="Times New Roman" panose="02020603050405020304" pitchFamily="18" charset="0"/>
                          </a:rPr>
                          <m:t>′</m:t>
                        </m:r>
                        <m:r>
                          <m:rPr>
                            <m:nor/>
                          </m:rPr>
                          <a:rPr lang="en-US" altLang="zh-CN" sz="1400">
                            <a:solidFill>
                              <a:srgbClr val="FF0000"/>
                            </a:solidFill>
                            <a:effectLst/>
                            <a:latin typeface="黑体" panose="02010609060101010101" pitchFamily="49" charset="-122"/>
                            <a:ea typeface="方正书宋_GBK"/>
                            <a:cs typeface="Times New Roman" panose="02020603050405020304" pitchFamily="18" charset="0"/>
                          </a:rPr>
                          <m:t>/</m:t>
                        </m:r>
                        <m:r>
                          <a:rPr lang="en-US" altLang="zh-CN" sz="1400" i="1">
                            <a:solidFill>
                              <a:srgbClr val="FF0000"/>
                            </a:solidFill>
                            <a:effectLst/>
                            <a:latin typeface="Cambria Math" panose="02040503050406030204" pitchFamily="18" charset="0"/>
                            <a:ea typeface="黑体" panose="02010609060101010101" pitchFamily="49" charset="-122"/>
                            <a:cs typeface="Times New Roman" panose="02020603050405020304" pitchFamily="18" charset="0"/>
                          </a:rPr>
                          <m:t>𝜌</m:t>
                        </m:r>
                      </m:e>
                    </m:rad>
                  </m:oMath>
                </a14:m>
                <a:r>
                  <a:rPr lang="zh-CN" altLang="zh-CN" sz="14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400" dirty="0">
                  <a:solidFill>
                    <a:srgbClr val="FF0000"/>
                  </a:solidFill>
                  <a:effectLst/>
                  <a:latin typeface="NEU-BZ-S92"/>
                  <a:ea typeface="方正书宋_GBK"/>
                  <a:cs typeface="Times New Roman" panose="02020603050405020304" pitchFamily="18" charset="0"/>
                </a:endParaRPr>
              </a:p>
            </p:txBody>
          </p:sp>
        </mc:Choice>
        <mc:Fallback>
          <p:sp>
            <p:nvSpPr>
              <p:cNvPr id="20" name="矩形 19"/>
              <p:cNvSpPr>
                <a:spLocks noRot="1" noChangeAspect="1" noMove="1" noResize="1" noEditPoints="1" noAdjustHandles="1" noChangeArrowheads="1" noChangeShapeType="1" noTextEdit="1"/>
              </p:cNvSpPr>
              <p:nvPr/>
            </p:nvSpPr>
            <p:spPr>
              <a:xfrm>
                <a:off x="2915816" y="5861328"/>
                <a:ext cx="5098169" cy="707886"/>
              </a:xfrm>
              <a:prstGeom prst="rect">
                <a:avLst/>
              </a:prstGeom>
              <a:blipFill rotWithShape="1">
                <a:blip r:embed="rId4"/>
                <a:stretch>
                  <a:fillRect l="-10" t="-39" r="6" b="-19446"/>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02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第六节   液压冲击</a:t>
            </a:r>
            <a:endParaRPr lang="zh-CN" altLang="en-US" sz="3200" dirty="0">
              <a:latin typeface="Times New Roman" panose="02020603050405020304" pitchFamily="18" charset="0"/>
              <a:ea typeface="黑体" panose="02010609060101010101" pitchFamily="49" charset="-122"/>
            </a:endParaRPr>
          </a:p>
        </p:txBody>
      </p:sp>
      <p:sp>
        <p:nvSpPr>
          <p:cNvPr id="14" name="文本框 19"/>
          <p:cNvSpPr txBox="1">
            <a:spLocks noChangeArrowheads="1"/>
          </p:cNvSpPr>
          <p:nvPr/>
        </p:nvSpPr>
        <p:spPr bwMode="auto">
          <a:xfrm>
            <a:off x="323528" y="99132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一、管内液流速度突变引起的液压冲击</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5" name="3T40.EPS" descr="id:2147504067;FounderCES"/>
          <p:cNvPicPr/>
          <p:nvPr/>
        </p:nvPicPr>
        <p:blipFill>
          <a:blip r:embed="rId1"/>
          <a:stretch>
            <a:fillRect/>
          </a:stretch>
        </p:blipFill>
        <p:spPr>
          <a:xfrm>
            <a:off x="6191672" y="1556792"/>
            <a:ext cx="2952328" cy="2272368"/>
          </a:xfrm>
          <a:prstGeom prst="rect">
            <a:avLst/>
          </a:prstGeom>
        </p:spPr>
      </p:pic>
      <p:sp>
        <p:nvSpPr>
          <p:cNvPr id="10" name="矩形 9"/>
          <p:cNvSpPr/>
          <p:nvPr/>
        </p:nvSpPr>
        <p:spPr>
          <a:xfrm>
            <a:off x="666329" y="2382046"/>
            <a:ext cx="4572000" cy="369332"/>
          </a:xfrm>
          <a:prstGeom prst="rect">
            <a:avLst/>
          </a:prstGeom>
        </p:spPr>
        <p:txBody>
          <a:bodyPr>
            <a:spAutoFit/>
          </a:bodyPr>
          <a:lstStyle/>
          <a:p>
            <a:r>
              <a:rPr lang="zh-CN" altLang="en-US" b="1" dirty="0">
                <a:solidFill>
                  <a:srgbClr val="FF0000"/>
                </a:solidFill>
                <a:latin typeface="+mn-ea"/>
              </a:rPr>
              <a:t>依阀门关闭时间常把液压冲击分为两种</a:t>
            </a:r>
            <a:r>
              <a:rPr lang="en-US" altLang="zh-CN" b="1" dirty="0">
                <a:solidFill>
                  <a:srgbClr val="FF0000"/>
                </a:solidFill>
                <a:latin typeface="+mn-ea"/>
              </a:rPr>
              <a:t>:</a:t>
            </a:r>
            <a:endParaRPr lang="zh-CN" altLang="en-US" b="1" dirty="0">
              <a:solidFill>
                <a:srgbClr val="FF0000"/>
              </a:solidFill>
              <a:latin typeface="+mn-ea"/>
            </a:endParaRPr>
          </a:p>
        </p:txBody>
      </p:sp>
      <p:sp>
        <p:nvSpPr>
          <p:cNvPr id="11" name="文本框 10"/>
          <p:cNvSpPr txBox="1"/>
          <p:nvPr/>
        </p:nvSpPr>
        <p:spPr>
          <a:xfrm>
            <a:off x="395536" y="3146880"/>
            <a:ext cx="792088" cy="1200329"/>
          </a:xfrm>
          <a:prstGeom prst="rect">
            <a:avLst/>
          </a:prstGeom>
          <a:noFill/>
        </p:spPr>
        <p:txBody>
          <a:bodyPr wrap="square" rtlCol="0">
            <a:spAutoFit/>
          </a:bodyPr>
          <a:lstStyle/>
          <a:p>
            <a:r>
              <a:rPr lang="en-US" altLang="zh-CN" sz="7200" dirty="0">
                <a:solidFill>
                  <a:srgbClr val="184972"/>
                </a:solidFill>
                <a:effectLst>
                  <a:outerShdw blurRad="38100" dist="38100" dir="2700000" algn="tl">
                    <a:srgbClr val="000000">
                      <a:alpha val="43137"/>
                    </a:srgbClr>
                  </a:outerShdw>
                </a:effectLst>
              </a:rPr>
              <a:t>{</a:t>
            </a:r>
            <a:endParaRPr lang="zh-CN" altLang="en-US" sz="7200" dirty="0">
              <a:solidFill>
                <a:srgbClr val="184972"/>
              </a:solidFill>
              <a:effectLst>
                <a:outerShdw blurRad="38100" dist="38100" dir="2700000" algn="tl">
                  <a:srgbClr val="000000">
                    <a:alpha val="43137"/>
                  </a:srgbClr>
                </a:outerShdw>
              </a:effectLst>
            </a:endParaRPr>
          </a:p>
        </p:txBody>
      </p:sp>
      <mc:AlternateContent xmlns:mc="http://schemas.openxmlformats.org/markup-compatibility/2006">
        <mc:Choice xmlns:a14="http://schemas.microsoft.com/office/drawing/2010/main" Requires="a14">
          <p:sp>
            <p:nvSpPr>
              <p:cNvPr id="12" name="矩形 11"/>
              <p:cNvSpPr/>
              <p:nvPr/>
            </p:nvSpPr>
            <p:spPr>
              <a:xfrm>
                <a:off x="539552" y="3429000"/>
                <a:ext cx="5912516" cy="338041"/>
              </a:xfrm>
              <a:prstGeom prst="rect">
                <a:avLst/>
              </a:prstGeom>
            </p:spPr>
            <p:txBody>
              <a:bodyPr wrap="none">
                <a:spAutoFit/>
              </a:bodyPr>
              <a:lstStyle/>
              <a:p>
                <a:pPr indent="266700">
                  <a:lnSpc>
                    <a:spcPts val="1575"/>
                  </a:lnSpc>
                  <a:spcAft>
                    <a:spcPts val="0"/>
                  </a:spcAft>
                </a:pPr>
                <a:r>
                  <a:rPr lang="zh-CN" altLang="zh-CN" sz="1600" dirty="0">
                    <a:solidFill>
                      <a:srgbClr val="000000"/>
                    </a:solidFill>
                    <a:latin typeface="NEU-BZ-S92"/>
                    <a:ea typeface="黑体" panose="02010609060101010101" pitchFamily="49" charset="-122"/>
                    <a:cs typeface="Times New Roman" panose="02020603050405020304" pitchFamily="18" charset="0"/>
                  </a:rPr>
                  <a:t>当阀门关闭时间</a:t>
                </a:r>
                <a:r>
                  <a:rPr lang="en-US" altLang="zh-CN" sz="1600" i="1" dirty="0">
                    <a:solidFill>
                      <a:srgbClr val="000000"/>
                    </a:solidFill>
                    <a:effectLst/>
                    <a:latin typeface="NEU-BZ-S92"/>
                    <a:ea typeface="黑体" panose="02010609060101010101" pitchFamily="49" charset="-122"/>
                    <a:cs typeface="Times New Roman" panose="02020603050405020304" pitchFamily="18" charset="0"/>
                  </a:rPr>
                  <a:t>t&lt;</a:t>
                </a:r>
                <a:r>
                  <a:rPr lang="en-US" altLang="zh-CN" sz="1600" i="1" dirty="0" err="1">
                    <a:solidFill>
                      <a:srgbClr val="000000"/>
                    </a:solidFill>
                    <a:effectLst/>
                    <a:latin typeface="NEU-BZ-S92"/>
                    <a:ea typeface="黑体" panose="02010609060101010101" pitchFamily="49" charset="-122"/>
                    <a:cs typeface="Times New Roman" panose="02020603050405020304" pitchFamily="18" charset="0"/>
                  </a:rPr>
                  <a:t>t</a:t>
                </a:r>
                <a:r>
                  <a:rPr lang="en-US" altLang="zh-CN" sz="1600" baseline="-25000" dirty="0" err="1">
                    <a:solidFill>
                      <a:srgbClr val="000000"/>
                    </a:solidFill>
                    <a:effectLst/>
                    <a:latin typeface="NEU-BZ-S92"/>
                    <a:ea typeface="黑体" panose="02010609060101010101" pitchFamily="49" charset="-122"/>
                    <a:cs typeface="Times New Roman" panose="02020603050405020304" pitchFamily="18" charset="0"/>
                  </a:rPr>
                  <a:t>c</a:t>
                </a:r>
                <a:r>
                  <a:rPr lang="en-US" altLang="zh-CN" sz="1600" i="1" dirty="0">
                    <a:solidFill>
                      <a:srgbClr val="000000"/>
                    </a:solidFill>
                    <a:effectLst/>
                    <a:latin typeface="NEU-BZ-S92"/>
                    <a:ea typeface="黑体" panose="02010609060101010101" pitchFamily="49" charset="-122"/>
                    <a:cs typeface="Times New Roman" panose="02020603050405020304" pitchFamily="18" charset="0"/>
                  </a:rPr>
                  <a:t>=</a:t>
                </a:r>
                <a14:m>
                  <m:oMath xmlns:m="http://schemas.openxmlformats.org/officeDocument/2006/math">
                    <m:f>
                      <m:fPr>
                        <m:ctrlPr>
                          <a:rPr lang="zh-CN" altLang="zh-CN" sz="1600" i="1">
                            <a:solidFill>
                              <a:srgbClr val="000000"/>
                            </a:solidFill>
                            <a:effectLst/>
                            <a:latin typeface="Cambria Math" panose="02040503050406030204"/>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600" dirty="0">
                    <a:solidFill>
                      <a:srgbClr val="000000"/>
                    </a:solidFill>
                    <a:effectLst/>
                    <a:latin typeface="NEU-BZ-S92"/>
                    <a:ea typeface="黑体" panose="02010609060101010101" pitchFamily="49" charset="-122"/>
                    <a:cs typeface="Times New Roman" panose="02020603050405020304" pitchFamily="18" charset="0"/>
                  </a:rPr>
                  <a:t>时</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称为直接液压冲击</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又称完全冲击</a:t>
                </a:r>
                <a:r>
                  <a:rPr lang="en-US" altLang="zh-CN" sz="16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600" dirty="0">
                    <a:solidFill>
                      <a:srgbClr val="00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mc:Choice>
        <mc:Fallback>
          <p:sp>
            <p:nvSpPr>
              <p:cNvPr id="12" name="矩形 11"/>
              <p:cNvSpPr>
                <a:spLocks noRot="1" noChangeAspect="1" noMove="1" noResize="1" noEditPoints="1" noAdjustHandles="1" noChangeArrowheads="1" noChangeShapeType="1" noTextEdit="1"/>
              </p:cNvSpPr>
              <p:nvPr/>
            </p:nvSpPr>
            <p:spPr>
              <a:xfrm>
                <a:off x="539552" y="3429000"/>
                <a:ext cx="5912516" cy="338041"/>
              </a:xfrm>
              <a:prstGeom prst="rect">
                <a:avLst/>
              </a:prstGeom>
              <a:blipFill rotWithShape="1">
                <a:blip r:embed="rId2"/>
                <a:stretch>
                  <a:fillRect l="-7" t="-10707" r="-20484" b="6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p:cNvSpPr/>
              <p:nvPr/>
            </p:nvSpPr>
            <p:spPr>
              <a:xfrm>
                <a:off x="812852" y="3634065"/>
                <a:ext cx="5896807" cy="713144"/>
              </a:xfrm>
              <a:prstGeom prst="rect">
                <a:avLst/>
              </a:prstGeom>
            </p:spPr>
            <p:txBody>
              <a:bodyPr wrap="none">
                <a:spAutoFit/>
              </a:bodyPr>
              <a:lstStyle/>
              <a:p>
                <a:r>
                  <a:rPr lang="zh-CN" altLang="zh-CN" sz="1600" dirty="0">
                    <a:solidFill>
                      <a:srgbClr val="000000"/>
                    </a:solidFill>
                    <a:ea typeface="黑体" panose="02010609060101010101" pitchFamily="49" charset="-122"/>
                    <a:cs typeface="Times New Roman" panose="02020603050405020304" pitchFamily="18" charset="0"/>
                  </a:rPr>
                  <a:t>当阀门关闭时间</a:t>
                </a:r>
                <a:r>
                  <a:rPr lang="en-US" altLang="zh-CN" sz="1600" i="1" dirty="0">
                    <a:solidFill>
                      <a:srgbClr val="000000"/>
                    </a:solidFill>
                    <a:effectLst/>
                    <a:ea typeface="黑体" panose="02010609060101010101" pitchFamily="49" charset="-122"/>
                    <a:cs typeface="Times New Roman" panose="02020603050405020304" pitchFamily="18" charset="0"/>
                  </a:rPr>
                  <a:t>t&gt;</a:t>
                </a:r>
                <a:r>
                  <a:rPr lang="en-US" altLang="zh-CN" sz="1600" i="1" dirty="0" err="1">
                    <a:solidFill>
                      <a:srgbClr val="000000"/>
                    </a:solidFill>
                    <a:effectLst/>
                    <a:ea typeface="黑体" panose="02010609060101010101" pitchFamily="49" charset="-122"/>
                    <a:cs typeface="Times New Roman" panose="02020603050405020304" pitchFamily="18" charset="0"/>
                  </a:rPr>
                  <a:t>t</a:t>
                </a:r>
                <a:r>
                  <a:rPr lang="en-US" altLang="zh-CN" sz="1600" baseline="-25000" dirty="0" err="1">
                    <a:solidFill>
                      <a:srgbClr val="000000"/>
                    </a:solidFill>
                    <a:effectLst/>
                    <a:ea typeface="黑体" panose="02010609060101010101" pitchFamily="49" charset="-122"/>
                    <a:cs typeface="Times New Roman" panose="02020603050405020304" pitchFamily="18" charset="0"/>
                  </a:rPr>
                  <a:t>c</a:t>
                </a:r>
                <a:r>
                  <a:rPr lang="en-US" altLang="zh-CN" sz="1600" i="1" dirty="0">
                    <a:solidFill>
                      <a:srgbClr val="000000"/>
                    </a:solidFill>
                    <a:effectLst/>
                    <a:ea typeface="黑体" panose="02010609060101010101" pitchFamily="49" charset="-122"/>
                    <a:cs typeface="Times New Roman" panose="02020603050405020304" pitchFamily="18" charset="0"/>
                  </a:rPr>
                  <a:t>=</a:t>
                </a:r>
                <a14:m>
                  <m:oMath xmlns:m="http://schemas.openxmlformats.org/officeDocument/2006/math">
                    <m:f>
                      <m:fPr>
                        <m:ctrlPr>
                          <a:rPr lang="zh-CN" altLang="zh-CN" sz="3200" i="1">
                            <a:effectLst/>
                            <a:latin typeface="Cambria Math" panose="02040503050406030204"/>
                            <a:ea typeface="Cambria Math" panose="02040503050406030204" pitchFamily="18" charset="0"/>
                            <a:cs typeface="Times New Roman" panose="02020603050405020304" pitchFamily="18" charset="0"/>
                          </a:rPr>
                        </m:ctrlPr>
                      </m:fPr>
                      <m:num>
                        <m:r>
                          <a:rPr lang="en-US" altLang="zh-CN">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2</m:t>
                        </m:r>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𝑙</m:t>
                        </m:r>
                      </m:num>
                      <m:den>
                        <m:r>
                          <a:rPr lang="en-US" altLang="zh-CN"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𝑐</m:t>
                        </m:r>
                      </m:den>
                    </m:f>
                  </m:oMath>
                </a14:m>
                <a:r>
                  <a:rPr lang="zh-CN" altLang="zh-CN" sz="1600" dirty="0">
                    <a:solidFill>
                      <a:srgbClr val="000000"/>
                    </a:solidFill>
                    <a:effectLst/>
                    <a:ea typeface="黑体" panose="02010609060101010101" pitchFamily="49" charset="-122"/>
                    <a:cs typeface="Times New Roman" panose="02020603050405020304" pitchFamily="18" charset="0"/>
                  </a:rPr>
                  <a:t>时</a:t>
                </a:r>
                <a:r>
                  <a:rPr lang="en-US" altLang="zh-CN" sz="1600" dirty="0">
                    <a:solidFill>
                      <a:srgbClr val="000000"/>
                    </a:solidFill>
                    <a:effectLst/>
                    <a:ea typeface="黑体" panose="02010609060101010101" pitchFamily="49" charset="-122"/>
                    <a:cs typeface="Times New Roman" panose="02020603050405020304" pitchFamily="18" charset="0"/>
                  </a:rPr>
                  <a:t>,</a:t>
                </a:r>
                <a:r>
                  <a:rPr lang="zh-CN" altLang="zh-CN" sz="1600" dirty="0">
                    <a:solidFill>
                      <a:srgbClr val="000000"/>
                    </a:solidFill>
                    <a:effectLst/>
                    <a:ea typeface="黑体" panose="02010609060101010101" pitchFamily="49" charset="-122"/>
                    <a:cs typeface="Times New Roman" panose="02020603050405020304" pitchFamily="18" charset="0"/>
                  </a:rPr>
                  <a:t>称为间接液压冲击</a:t>
                </a:r>
                <a:r>
                  <a:rPr lang="en-US" altLang="zh-CN" sz="1600" dirty="0">
                    <a:solidFill>
                      <a:srgbClr val="000000"/>
                    </a:solidFill>
                    <a:effectLst/>
                    <a:ea typeface="黑体" panose="02010609060101010101" pitchFamily="49" charset="-122"/>
                    <a:cs typeface="Times New Roman" panose="02020603050405020304" pitchFamily="18" charset="0"/>
                  </a:rPr>
                  <a:t>(</a:t>
                </a:r>
                <a:r>
                  <a:rPr lang="zh-CN" altLang="zh-CN" sz="1600" dirty="0">
                    <a:solidFill>
                      <a:srgbClr val="000000"/>
                    </a:solidFill>
                    <a:effectLst/>
                    <a:ea typeface="黑体" panose="02010609060101010101" pitchFamily="49" charset="-122"/>
                    <a:cs typeface="Times New Roman" panose="02020603050405020304" pitchFamily="18" charset="0"/>
                  </a:rPr>
                  <a:t>又称不完全冲击</a:t>
                </a:r>
                <a:r>
                  <a:rPr lang="en-US" altLang="zh-CN" sz="1600" dirty="0">
                    <a:solidFill>
                      <a:srgbClr val="000000"/>
                    </a:solidFill>
                    <a:effectLst/>
                    <a:ea typeface="黑体" panose="02010609060101010101" pitchFamily="49" charset="-122"/>
                    <a:cs typeface="Times New Roman" panose="02020603050405020304" pitchFamily="18" charset="0"/>
                  </a:rPr>
                  <a:t>)</a:t>
                </a:r>
                <a:r>
                  <a:rPr lang="zh-CN" altLang="zh-CN" sz="1600" dirty="0">
                    <a:solidFill>
                      <a:srgbClr val="000000"/>
                    </a:solidFill>
                    <a:effectLst/>
                    <a:ea typeface="黑体" panose="02010609060101010101" pitchFamily="49" charset="-122"/>
                    <a:cs typeface="Times New Roman" panose="02020603050405020304" pitchFamily="18" charset="0"/>
                  </a:rPr>
                  <a:t>。</a:t>
                </a:r>
                <a:endParaRPr lang="zh-CN" altLang="en-US" sz="3200" dirty="0"/>
              </a:p>
            </p:txBody>
          </p:sp>
        </mc:Choice>
        <mc:Fallback>
          <p:sp>
            <p:nvSpPr>
              <p:cNvPr id="13" name="矩形 12"/>
              <p:cNvSpPr>
                <a:spLocks noRot="1" noChangeAspect="1" noMove="1" noResize="1" noEditPoints="1" noAdjustHandles="1" noChangeArrowheads="1" noChangeShapeType="1" noTextEdit="1"/>
              </p:cNvSpPr>
              <p:nvPr/>
            </p:nvSpPr>
            <p:spPr>
              <a:xfrm>
                <a:off x="812852" y="3634065"/>
                <a:ext cx="5896807" cy="713144"/>
              </a:xfrm>
              <a:prstGeom prst="rect">
                <a:avLst/>
              </a:prstGeom>
              <a:blipFill rotWithShape="1">
                <a:blip r:embed="rId3"/>
                <a:stretch>
                  <a:fillRect l="-1" t="-83" r="4" b="89"/>
                </a:stretch>
              </a:blipFill>
            </p:spPr>
            <p:txBody>
              <a:bodyPr/>
              <a:lstStyle/>
              <a:p>
                <a:r>
                  <a:rPr lang="zh-CN" altLang="en-US">
                    <a:noFill/>
                  </a:rPr>
                  <a:t> </a:t>
                </a:r>
              </a:p>
            </p:txBody>
          </p:sp>
        </mc:Fallback>
      </mc:AlternateContent>
      <p:sp>
        <p:nvSpPr>
          <p:cNvPr id="16" name="矩形 15"/>
          <p:cNvSpPr/>
          <p:nvPr/>
        </p:nvSpPr>
        <p:spPr>
          <a:xfrm>
            <a:off x="663304" y="4531956"/>
            <a:ext cx="3620664" cy="369332"/>
          </a:xfrm>
          <a:prstGeom prst="rect">
            <a:avLst/>
          </a:prstGeom>
        </p:spPr>
        <p:txBody>
          <a:bodyPr wrap="square">
            <a:spAutoFit/>
          </a:bodyPr>
          <a:lstStyle/>
          <a:p>
            <a:r>
              <a:rPr lang="zh-CN" altLang="zh-CN" dirty="0">
                <a:solidFill>
                  <a:srgbClr val="000000"/>
                </a:solidFill>
                <a:ea typeface="黑体" panose="02010609060101010101" pitchFamily="49" charset="-122"/>
                <a:cs typeface="Times New Roman" panose="02020603050405020304" pitchFamily="18" charset="0"/>
              </a:rPr>
              <a:t>此时压力升高值比直接冲击时小</a:t>
            </a:r>
            <a:r>
              <a:rPr lang="en-US" altLang="zh-CN" dirty="0">
                <a:solidFill>
                  <a:srgbClr val="000000"/>
                </a:solidFill>
                <a:ea typeface="黑体" panose="02010609060101010101" pitchFamily="49" charset="-122"/>
                <a:cs typeface="Times New Roman" panose="02020603050405020304" pitchFamily="18" charset="0"/>
              </a:rPr>
              <a:t>:</a:t>
            </a:r>
            <a:endParaRPr lang="zh-CN" altLang="en-US" dirty="0"/>
          </a:p>
        </p:txBody>
      </p:sp>
      <mc:AlternateContent xmlns:mc="http://schemas.openxmlformats.org/markup-compatibility/2006">
        <mc:Choice xmlns:a14="http://schemas.microsoft.com/office/drawing/2010/main" Requires="a14">
          <p:sp>
            <p:nvSpPr>
              <p:cNvPr id="17" name="矩形 16"/>
              <p:cNvSpPr/>
              <p:nvPr/>
            </p:nvSpPr>
            <p:spPr>
              <a:xfrm>
                <a:off x="4662358" y="4444663"/>
                <a:ext cx="1946367" cy="59266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a:latin typeface="Cambria Math" panose="02040503050406030204" pitchFamily="18" charset="0"/>
                        </a:rPr>
                        <m:t>Δ</m:t>
                      </m:r>
                      <m:r>
                        <a:rPr lang="zh-CN" altLang="en-US" i="1">
                          <a:latin typeface="Cambria Math" panose="02040503050406030204" pitchFamily="18" charset="0"/>
                        </a:rPr>
                        <m:t>𝑝</m:t>
                      </m:r>
                      <m:r>
                        <m:rPr>
                          <m:nor/>
                        </m:rPr>
                        <a:rPr lang="zh-CN" altLang="en-US" i="1">
                          <a:latin typeface="Cambria Math" panose="02040503050406030204" pitchFamily="18" charset="0"/>
                        </a:rPr>
                        <m:t>′</m:t>
                      </m:r>
                      <m:sSub>
                        <m:sSubPr>
                          <m:ctrlPr>
                            <a:rPr lang="zh-CN" altLang="en-US" i="1">
                              <a:latin typeface="Cambria Math" panose="02040503050406030204"/>
                            </a:rPr>
                          </m:ctrlPr>
                        </m:sSubPr>
                        <m:e>
                          <m:r>
                            <a:rPr lang="zh-CN" altLang="en-US" i="0">
                              <a:latin typeface="Cambria Math" panose="02040503050406030204" pitchFamily="18" charset="0"/>
                            </a:rPr>
                            <m:t> </m:t>
                          </m:r>
                        </m:e>
                        <m:sub>
                          <m:r>
                            <m:rPr>
                              <m:sty m:val="p"/>
                            </m:rPr>
                            <a:rPr lang="zh-CN" altLang="en-US" i="0">
                              <a:latin typeface="Cambria Math" panose="02040503050406030204" pitchFamily="18" charset="0"/>
                            </a:rPr>
                            <m:t>rmax</m:t>
                          </m:r>
                        </m:sub>
                      </m:sSub>
                      <m:r>
                        <a:rPr lang="zh-CN" altLang="en-US" i="0">
                          <a:latin typeface="Cambria Math" panose="02040503050406030204" pitchFamily="18" charset="0"/>
                        </a:rPr>
                        <m:t>=</m:t>
                      </m:r>
                      <m:r>
                        <a:rPr lang="zh-CN" altLang="en-US" i="1">
                          <a:latin typeface="Cambria Math" panose="02040503050406030204" pitchFamily="18" charset="0"/>
                        </a:rPr>
                        <m:t>𝜌</m:t>
                      </m:r>
                      <m:r>
                        <a:rPr lang="zh-CN" altLang="en-US" i="1">
                          <a:latin typeface="Cambria Math" panose="02040503050406030204" pitchFamily="18" charset="0"/>
                        </a:rPr>
                        <m:t>𝑐𝑣</m:t>
                      </m:r>
                      <m:f>
                        <m:fPr>
                          <m:ctrlPr>
                            <a:rPr lang="zh-CN" altLang="en-US" i="1">
                              <a:latin typeface="Cambria Math" panose="02040503050406030204"/>
                            </a:rPr>
                          </m:ctrlPr>
                        </m:fPr>
                        <m:num>
                          <m:sSub>
                            <m:sSubPr>
                              <m:ctrlPr>
                                <a:rPr lang="zh-CN" altLang="en-US" i="1">
                                  <a:latin typeface="Cambria Math" panose="02040503050406030204"/>
                                </a:rPr>
                              </m:ctrlPr>
                            </m:sSubPr>
                            <m:e>
                              <m:r>
                                <a:rPr lang="zh-CN" altLang="en-US" i="1">
                                  <a:latin typeface="Cambria Math" panose="02040503050406030204" pitchFamily="18" charset="0"/>
                                </a:rPr>
                                <m:t>𝑡</m:t>
                              </m:r>
                            </m:e>
                            <m:sub>
                              <m:r>
                                <m:rPr>
                                  <m:sty m:val="p"/>
                                </m:rPr>
                                <a:rPr lang="zh-CN" altLang="en-US" i="0">
                                  <a:latin typeface="Cambria Math" panose="02040503050406030204" pitchFamily="18" charset="0"/>
                                </a:rPr>
                                <m:t>c</m:t>
                              </m:r>
                            </m:sub>
                          </m:sSub>
                        </m:num>
                        <m:den>
                          <m:r>
                            <a:rPr lang="zh-CN" altLang="en-US" i="1">
                              <a:latin typeface="Cambria Math" panose="02040503050406030204" pitchFamily="18" charset="0"/>
                            </a:rPr>
                            <m:t>𝑡</m:t>
                          </m:r>
                        </m:den>
                      </m:f>
                    </m:oMath>
                  </m:oMathPara>
                </a14:m>
                <a:endParaRPr lang="zh-CN" altLang="en-US" dirty="0"/>
              </a:p>
            </p:txBody>
          </p:sp>
        </mc:Choice>
        <mc:Fallback>
          <p:sp>
            <p:nvSpPr>
              <p:cNvPr id="17" name="矩形 16"/>
              <p:cNvSpPr>
                <a:spLocks noRot="1" noChangeAspect="1" noMove="1" noResize="1" noEditPoints="1" noAdjustHandles="1" noChangeArrowheads="1" noChangeShapeType="1" noTextEdit="1"/>
              </p:cNvSpPr>
              <p:nvPr/>
            </p:nvSpPr>
            <p:spPr>
              <a:xfrm>
                <a:off x="4662358" y="4444663"/>
                <a:ext cx="1946367" cy="592663"/>
              </a:xfrm>
              <a:prstGeom prst="rect">
                <a:avLst/>
              </a:prstGeom>
              <a:blipFill rotWithShape="1">
                <a:blip r:embed="rId4"/>
                <a:stretch>
                  <a:fillRect l="-10" t="-50" r="14" b="85"/>
                </a:stretch>
              </a:blipFill>
            </p:spPr>
            <p:txBody>
              <a:bodyPr/>
              <a:lstStyle/>
              <a:p>
                <a:r>
                  <a:rPr lang="zh-CN" altLang="en-US">
                    <a:noFill/>
                  </a:rPr>
                  <a:t> </a:t>
                </a:r>
              </a:p>
            </p:txBody>
          </p:sp>
        </mc:Fallback>
      </mc:AlternateContent>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02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第六节   液压冲击</a:t>
            </a:r>
            <a:endParaRPr lang="zh-CN" altLang="en-US" sz="3200" dirty="0">
              <a:latin typeface="Times New Roman" panose="02020603050405020304" pitchFamily="18" charset="0"/>
              <a:ea typeface="黑体" panose="02010609060101010101" pitchFamily="49" charset="-122"/>
            </a:endParaRPr>
          </a:p>
        </p:txBody>
      </p:sp>
      <p:sp>
        <p:nvSpPr>
          <p:cNvPr id="18" name="文本框 19"/>
          <p:cNvSpPr txBox="1">
            <a:spLocks noChangeArrowheads="1"/>
          </p:cNvSpPr>
          <p:nvPr/>
        </p:nvSpPr>
        <p:spPr bwMode="auto">
          <a:xfrm>
            <a:off x="0" y="90872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二、运动部件制动所产生的液压冲击</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19" name="3T41.EPS" descr="id:2147504128;FounderCES"/>
          <p:cNvPicPr/>
          <p:nvPr/>
        </p:nvPicPr>
        <p:blipFill>
          <a:blip r:embed="rId1"/>
          <a:stretch>
            <a:fillRect/>
          </a:stretch>
        </p:blipFill>
        <p:spPr>
          <a:xfrm>
            <a:off x="5004048" y="1628800"/>
            <a:ext cx="3888432" cy="2160240"/>
          </a:xfrm>
          <a:prstGeom prst="rect">
            <a:avLst/>
          </a:prstGeom>
        </p:spPr>
      </p:pic>
      <p:sp>
        <p:nvSpPr>
          <p:cNvPr id="20" name="矩形 19"/>
          <p:cNvSpPr/>
          <p:nvPr/>
        </p:nvSpPr>
        <p:spPr>
          <a:xfrm>
            <a:off x="467544" y="1582338"/>
            <a:ext cx="4536504" cy="1295868"/>
          </a:xfrm>
          <a:prstGeom prst="rect">
            <a:avLst/>
          </a:prstGeom>
        </p:spPr>
        <p:txBody>
          <a:bodyPr wrap="square">
            <a:spAutoFit/>
          </a:bodyPr>
          <a:lstStyle/>
          <a:p>
            <a:pPr marL="285750" indent="-285750">
              <a:lnSpc>
                <a:spcPct val="150000"/>
              </a:lnSpc>
              <a:spcAft>
                <a:spcPts val="0"/>
              </a:spcAft>
              <a:buFont typeface="Wingdings" panose="05000000000000000000" pitchFamily="2" charset="2"/>
              <a:buChar char="Ø"/>
            </a:pPr>
            <a:r>
              <a:rPr lang="zh-CN" altLang="zh-CN" dirty="0">
                <a:solidFill>
                  <a:srgbClr val="000000"/>
                </a:solidFill>
                <a:latin typeface="NEU-BZ-S92"/>
                <a:ea typeface="黑体" panose="02010609060101010101" pitchFamily="49" charset="-122"/>
                <a:cs typeface="Times New Roman" panose="02020603050405020304" pitchFamily="18" charset="0"/>
              </a:rPr>
              <a:t>运动部件减速时间为</a:t>
            </a:r>
            <a:r>
              <a:rPr lang="en-US" altLang="zh-CN" dirty="0" err="1">
                <a:solidFill>
                  <a:srgbClr val="000000"/>
                </a:solidFill>
                <a:latin typeface="NEU-BZ-S92"/>
                <a:ea typeface="黑体" panose="02010609060101010101" pitchFamily="49" charset="-122"/>
                <a:cs typeface="Times New Roman" panose="02020603050405020304" pitchFamily="18" charset="0"/>
              </a:rPr>
              <a:t>Δ</a:t>
            </a:r>
            <a:r>
              <a:rPr lang="en-US" altLang="zh-CN" i="1" dirty="0" err="1">
                <a:solidFill>
                  <a:srgbClr val="000000"/>
                </a:solidFill>
                <a:latin typeface="NEU-BZ-S92"/>
                <a:ea typeface="黑体" panose="02010609060101010101" pitchFamily="49" charset="-122"/>
                <a:cs typeface="Times New Roman" panose="02020603050405020304" pitchFamily="18" charset="0"/>
              </a:rPr>
              <a:t>t</a:t>
            </a:r>
            <a:r>
              <a:rPr lang="zh-CN" altLang="en-US"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速度的减小值为</a:t>
            </a:r>
            <a:r>
              <a:rPr lang="en-US" altLang="zh-CN" dirty="0" err="1">
                <a:solidFill>
                  <a:srgbClr val="000000"/>
                </a:solidFill>
                <a:latin typeface="NEU-BZ-S92"/>
                <a:ea typeface="黑体" panose="02010609060101010101" pitchFamily="49" charset="-122"/>
                <a:cs typeface="Times New Roman" panose="02020603050405020304" pitchFamily="18" charset="0"/>
              </a:rPr>
              <a:t>Δ</a:t>
            </a:r>
            <a:r>
              <a:rPr lang="en-US" altLang="zh-CN" i="1" dirty="0" err="1">
                <a:solidFill>
                  <a:srgbClr val="000000"/>
                </a:solidFill>
                <a:latin typeface="NEU-BZ-S92"/>
                <a:ea typeface="黑体" panose="02010609060101010101" pitchFamily="49" charset="-122"/>
                <a:cs typeface="Times New Roman" panose="02020603050405020304" pitchFamily="18" charset="0"/>
              </a:rPr>
              <a:t>v</a:t>
            </a:r>
            <a:r>
              <a:rPr lang="zh-CN" altLang="en-US" dirty="0">
                <a:solidFill>
                  <a:srgbClr val="000000"/>
                </a:solidFill>
                <a:latin typeface="NEU-BZ-S92"/>
                <a:ea typeface="黑体" panose="02010609060101010101" pitchFamily="49" charset="-122"/>
                <a:cs typeface="Times New Roman" panose="02020603050405020304" pitchFamily="18" charset="0"/>
              </a:rPr>
              <a:t>，按</a:t>
            </a:r>
            <a:r>
              <a:rPr lang="zh-CN" altLang="zh-CN" dirty="0">
                <a:solidFill>
                  <a:srgbClr val="000000"/>
                </a:solidFill>
                <a:latin typeface="NEU-BZ-S92"/>
                <a:ea typeface="黑体" panose="02010609060101010101" pitchFamily="49" charset="-122"/>
                <a:cs typeface="Times New Roman" panose="02020603050405020304" pitchFamily="18" charset="0"/>
              </a:rPr>
              <a:t>动量定律</a:t>
            </a:r>
            <a:r>
              <a:rPr lang="zh-CN" altLang="en-US" dirty="0">
                <a:solidFill>
                  <a:srgbClr val="000000"/>
                </a:solidFill>
                <a:latin typeface="NEU-BZ-S92"/>
                <a:ea typeface="黑体" panose="02010609060101010101" pitchFamily="49" charset="-122"/>
                <a:cs typeface="Times New Roman" panose="02020603050405020304" pitchFamily="18" charset="0"/>
              </a:rPr>
              <a:t>，</a:t>
            </a:r>
            <a:r>
              <a:rPr lang="zh-CN" altLang="zh-CN" dirty="0">
                <a:solidFill>
                  <a:srgbClr val="000000"/>
                </a:solidFill>
                <a:latin typeface="NEU-BZ-S92"/>
                <a:ea typeface="黑体" panose="02010609060101010101" pitchFamily="49" charset="-122"/>
                <a:cs typeface="Times New Roman" panose="02020603050405020304" pitchFamily="18" charset="0"/>
              </a:rPr>
              <a:t>左腔内的冲击压力</a:t>
            </a:r>
            <a:r>
              <a:rPr lang="en-US" altLang="zh-CN" dirty="0" err="1">
                <a:solidFill>
                  <a:srgbClr val="000000"/>
                </a:solidFill>
                <a:latin typeface="NEU-BZ-S92"/>
                <a:ea typeface="黑体" panose="02010609060101010101" pitchFamily="49" charset="-122"/>
                <a:cs typeface="Times New Roman" panose="02020603050405020304" pitchFamily="18" charset="0"/>
              </a:rPr>
              <a:t>Δ</a:t>
            </a:r>
            <a:r>
              <a:rPr lang="en-US" altLang="zh-CN" i="1" dirty="0" err="1">
                <a:solidFill>
                  <a:srgbClr val="000000"/>
                </a:solidFill>
                <a:latin typeface="NEU-BZ-S92"/>
                <a:ea typeface="黑体" panose="02010609060101010101" pitchFamily="49" charset="-122"/>
                <a:cs typeface="Times New Roman" panose="02020603050405020304" pitchFamily="18" charset="0"/>
              </a:rPr>
              <a:t>p</a:t>
            </a:r>
            <a:endParaRPr lang="zh-CN" altLang="zh-CN"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1" name="矩形 20"/>
              <p:cNvSpPr/>
              <p:nvPr/>
            </p:nvSpPr>
            <p:spPr>
              <a:xfrm>
                <a:off x="1619672" y="2933513"/>
                <a:ext cx="196156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2000">
                          <a:latin typeface="Cambria Math" panose="02040503050406030204" pitchFamily="18" charset="0"/>
                        </a:rPr>
                        <m:t>Δ</m:t>
                      </m:r>
                      <m:r>
                        <a:rPr lang="zh-CN" altLang="en-US" sz="2000" i="1">
                          <a:latin typeface="Cambria Math" panose="02040503050406030204" pitchFamily="18" charset="0"/>
                        </a:rPr>
                        <m:t>𝑝𝐴</m:t>
                      </m:r>
                      <m:r>
                        <m:rPr>
                          <m:sty m:val="p"/>
                        </m:rPr>
                        <a:rPr lang="zh-CN" altLang="en-US" sz="2000" i="0">
                          <a:latin typeface="Cambria Math" panose="02040503050406030204" pitchFamily="18" charset="0"/>
                        </a:rPr>
                        <m:t>Δ</m:t>
                      </m:r>
                      <m:r>
                        <a:rPr lang="zh-CN" altLang="en-US" sz="2000" i="1">
                          <a:latin typeface="Cambria Math" panose="02040503050406030204" pitchFamily="18" charset="0"/>
                        </a:rPr>
                        <m:t>𝑡</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Σ</m:t>
                      </m:r>
                      <m:r>
                        <a:rPr lang="zh-CN" altLang="en-US" sz="2000" i="1">
                          <a:latin typeface="Cambria Math" panose="02040503050406030204" pitchFamily="18" charset="0"/>
                        </a:rPr>
                        <m:t>𝑚</m:t>
                      </m:r>
                      <m:r>
                        <m:rPr>
                          <m:sty m:val="p"/>
                        </m:rPr>
                        <a:rPr lang="zh-CN" altLang="en-US" sz="2000" i="0">
                          <a:latin typeface="Cambria Math" panose="02040503050406030204" pitchFamily="18" charset="0"/>
                        </a:rPr>
                        <m:t>Δ</m:t>
                      </m:r>
                      <m:r>
                        <a:rPr lang="zh-CN" altLang="en-US" sz="2000" i="1">
                          <a:latin typeface="Cambria Math" panose="02040503050406030204" pitchFamily="18" charset="0"/>
                        </a:rPr>
                        <m:t>𝑣</m:t>
                      </m:r>
                    </m:oMath>
                  </m:oMathPara>
                </a14:m>
                <a:endParaRPr lang="zh-CN" altLang="en-US" sz="2000" dirty="0"/>
              </a:p>
            </p:txBody>
          </p:sp>
        </mc:Choice>
        <mc:Fallback>
          <p:sp>
            <p:nvSpPr>
              <p:cNvPr id="21" name="矩形 20"/>
              <p:cNvSpPr>
                <a:spLocks noRot="1" noChangeAspect="1" noMove="1" noResize="1" noEditPoints="1" noAdjustHandles="1" noChangeArrowheads="1" noChangeShapeType="1" noTextEdit="1"/>
              </p:cNvSpPr>
              <p:nvPr/>
            </p:nvSpPr>
            <p:spPr>
              <a:xfrm>
                <a:off x="1619672" y="2933513"/>
                <a:ext cx="1961563" cy="400110"/>
              </a:xfrm>
              <a:prstGeom prst="rect">
                <a:avLst/>
              </a:prstGeom>
              <a:blipFill rotWithShape="1">
                <a:blip r:embed="rId2"/>
                <a:stretch>
                  <a:fillRect l="-22" t="-112" r="24" b="12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矩形 21"/>
              <p:cNvSpPr/>
              <p:nvPr/>
            </p:nvSpPr>
            <p:spPr>
              <a:xfrm>
                <a:off x="1603385" y="3673429"/>
                <a:ext cx="1409296" cy="6127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mtClean="0">
                          <a:latin typeface="Cambria Math" panose="02040503050406030204" pitchFamily="18" charset="0"/>
                        </a:rPr>
                        <m:t>Δ</m:t>
                      </m:r>
                      <m:r>
                        <a:rPr lang="zh-CN" altLang="en-US" i="1">
                          <a:latin typeface="Cambria Math" panose="02040503050406030204" pitchFamily="18" charset="0"/>
                        </a:rPr>
                        <m:t>𝑝</m:t>
                      </m:r>
                      <m:r>
                        <a:rPr lang="zh-CN" altLang="en-US" i="0">
                          <a:latin typeface="Cambria Math" panose="02040503050406030204" pitchFamily="18" charset="0"/>
                        </a:rPr>
                        <m:t>=</m:t>
                      </m:r>
                      <m:f>
                        <m:fPr>
                          <m:ctrlPr>
                            <a:rPr lang="zh-CN" altLang="en-US" i="1">
                              <a:latin typeface="Cambria Math" panose="02040503050406030204"/>
                            </a:rPr>
                          </m:ctrlPr>
                        </m:fPr>
                        <m:num>
                          <m:r>
                            <m:rPr>
                              <m:sty m:val="p"/>
                            </m:rPr>
                            <a:rPr lang="zh-CN" altLang="en-US" i="0">
                              <a:latin typeface="Cambria Math" panose="02040503050406030204" pitchFamily="18" charset="0"/>
                            </a:rPr>
                            <m:t>Σ</m:t>
                          </m:r>
                          <m:r>
                            <a:rPr lang="zh-CN" altLang="en-US" i="1">
                              <a:latin typeface="Cambria Math" panose="02040503050406030204" pitchFamily="18" charset="0"/>
                            </a:rPr>
                            <m:t>𝑚</m:t>
                          </m:r>
                          <m:r>
                            <m:rPr>
                              <m:sty m:val="p"/>
                            </m:rPr>
                            <a:rPr lang="zh-CN" altLang="en-US" i="0">
                              <a:latin typeface="Cambria Math" panose="02040503050406030204" pitchFamily="18" charset="0"/>
                            </a:rPr>
                            <m:t>Δ</m:t>
                          </m:r>
                          <m:r>
                            <a:rPr lang="zh-CN" altLang="en-US" i="1">
                              <a:latin typeface="Cambria Math" panose="02040503050406030204" pitchFamily="18" charset="0"/>
                            </a:rPr>
                            <m:t>𝑣</m:t>
                          </m:r>
                        </m:num>
                        <m:den>
                          <m:r>
                            <a:rPr lang="zh-CN" altLang="en-US" i="1">
                              <a:latin typeface="Cambria Math" panose="02040503050406030204" pitchFamily="18" charset="0"/>
                            </a:rPr>
                            <m:t>𝐴</m:t>
                          </m:r>
                          <m:r>
                            <m:rPr>
                              <m:sty m:val="p"/>
                            </m:rPr>
                            <a:rPr lang="zh-CN" altLang="en-US" i="0">
                              <a:latin typeface="Cambria Math" panose="02040503050406030204" pitchFamily="18" charset="0"/>
                            </a:rPr>
                            <m:t>Δ</m:t>
                          </m:r>
                          <m:r>
                            <a:rPr lang="zh-CN" altLang="en-US" i="1">
                              <a:latin typeface="Cambria Math" panose="02040503050406030204" pitchFamily="18" charset="0"/>
                            </a:rPr>
                            <m:t>𝑡</m:t>
                          </m:r>
                        </m:den>
                      </m:f>
                    </m:oMath>
                  </m:oMathPara>
                </a14:m>
                <a:endParaRPr lang="zh-CN" altLang="en-US" dirty="0"/>
              </a:p>
            </p:txBody>
          </p:sp>
        </mc:Choice>
        <mc:Fallback>
          <p:sp>
            <p:nvSpPr>
              <p:cNvPr id="22" name="矩形 21"/>
              <p:cNvSpPr>
                <a:spLocks noRot="1" noChangeAspect="1" noMove="1" noResize="1" noEditPoints="1" noAdjustHandles="1" noChangeArrowheads="1" noChangeShapeType="1" noTextEdit="1"/>
              </p:cNvSpPr>
              <p:nvPr/>
            </p:nvSpPr>
            <p:spPr>
              <a:xfrm>
                <a:off x="1603385" y="3673429"/>
                <a:ext cx="1409296" cy="612732"/>
              </a:xfrm>
              <a:prstGeom prst="rect">
                <a:avLst/>
              </a:prstGeom>
              <a:blipFill rotWithShape="1">
                <a:blip r:embed="rId3"/>
                <a:stretch>
                  <a:fillRect l="-1" t="-96" r="17" b="8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p:cNvSpPr/>
              <p:nvPr/>
            </p:nvSpPr>
            <p:spPr>
              <a:xfrm>
                <a:off x="3395017" y="3844347"/>
                <a:ext cx="5472608" cy="1569660"/>
              </a:xfrm>
              <a:prstGeom prst="rect">
                <a:avLst/>
              </a:prstGeom>
            </p:spPr>
            <p:txBody>
              <a:bodyPr wrap="square">
                <a:spAutoFit/>
              </a:bodyPr>
              <a:lstStyle/>
              <a:p>
                <a:pPr>
                  <a:spcAft>
                    <a:spcPts val="0"/>
                  </a:spcAft>
                </a:pPr>
                <a:r>
                  <a:rPr lang="zh-CN" altLang="zh-CN" sz="1600" dirty="0">
                    <a:solidFill>
                      <a:srgbClr val="FF0000"/>
                    </a:solidFill>
                    <a:latin typeface="NEU-BZ-S92"/>
                    <a:ea typeface="黑体" panose="02010609060101010101" pitchFamily="49" charset="-122"/>
                    <a:cs typeface="Times New Roman" panose="02020603050405020304" pitchFamily="18" charset="0"/>
                  </a:rPr>
                  <a:t>式中</a:t>
                </a:r>
                <a:r>
                  <a:rPr lang="zh-CN" altLang="zh-CN" sz="1600" i="1" dirty="0">
                    <a:solidFill>
                      <a:srgbClr val="FF0000"/>
                    </a:solidFill>
                    <a:effectLst/>
                    <a:latin typeface="NEU-BZ-S92"/>
                    <a:ea typeface="黑体" panose="02010609060101010101" pitchFamily="49" charset="-122"/>
                    <a:cs typeface="Times New Roman" panose="02020603050405020304" pitchFamily="18" charset="0"/>
                  </a:rPr>
                  <a:t>　</a:t>
                </a:r>
                <a:r>
                  <a:rPr lang="en-US" altLang="zh-CN" sz="1600" i="1" dirty="0">
                    <a:solidFill>
                      <a:srgbClr val="FF0000"/>
                    </a:solidFill>
                    <a:effectLst/>
                    <a:latin typeface="NEU-BZ-S92"/>
                    <a:ea typeface="黑体" panose="02010609060101010101" pitchFamily="49" charset="-122"/>
                    <a:cs typeface="Times New Roman" panose="02020603050405020304" pitchFamily="18" charset="0"/>
                  </a:rPr>
                  <a:t>        </a:t>
                </a:r>
                <a14:m>
                  <m:oMath xmlns:m="http://schemas.openxmlformats.org/officeDocument/2006/math">
                    <m:r>
                      <m:rPr>
                        <m:sty m:val="p"/>
                      </m:rPr>
                      <a:rPr lang="en-US" altLang="zh-CN" sz="1600">
                        <a:solidFill>
                          <a:srgbClr val="FF0000"/>
                        </a:solidFill>
                        <a:effectLst/>
                        <a:latin typeface="Cambria Math" panose="02040503050406030204" pitchFamily="18" charset="0"/>
                        <a:ea typeface="方正书宋_GBK"/>
                        <a:cs typeface="Times New Roman" panose="02020603050405020304" pitchFamily="18" charset="0"/>
                      </a:rPr>
                      <m:t>Σ</m:t>
                    </m:r>
                  </m:oMath>
                </a14:m>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m——</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运动部件</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包括活塞和负载</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的总质量</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a:p>
                <a:pPr>
                  <a:spcAft>
                    <a:spcPts val="0"/>
                  </a:spcAft>
                </a:pP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600" i="1" dirty="0">
                    <a:solidFill>
                      <a:srgbClr val="FF0000"/>
                    </a:solidFill>
                    <a:effectLst/>
                    <a:latin typeface="黑体" panose="02010609060101010101" pitchFamily="49" charset="-122"/>
                    <a:ea typeface="方正书宋_GBK"/>
                    <a:cs typeface="Times New Roman" panose="02020603050405020304" pitchFamily="18" charset="0"/>
                  </a:rPr>
                  <a:t>A</a:t>
                </a: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液压缸的有效工作面积</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a:p>
                <a:pPr>
                  <a:spcAft>
                    <a:spcPts val="0"/>
                  </a:spcAft>
                </a:pP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600" dirty="0" err="1">
                    <a:solidFill>
                      <a:srgbClr val="FF0000"/>
                    </a:solidFill>
                    <a:effectLst/>
                    <a:latin typeface="黑体" panose="02010609060101010101" pitchFamily="49" charset="-122"/>
                    <a:ea typeface="方正书宋_GBK"/>
                    <a:cs typeface="Times New Roman" panose="02020603050405020304" pitchFamily="18" charset="0"/>
                  </a:rPr>
                  <a:t>Δ</a:t>
                </a:r>
                <a:r>
                  <a:rPr lang="en-US" altLang="zh-CN" sz="1600" i="1" dirty="0" err="1">
                    <a:solidFill>
                      <a:srgbClr val="FF0000"/>
                    </a:solidFill>
                    <a:effectLst/>
                    <a:latin typeface="黑体" panose="02010609060101010101" pitchFamily="49" charset="-122"/>
                    <a:ea typeface="方正书宋_GBK"/>
                    <a:cs typeface="Times New Roman" panose="02020603050405020304" pitchFamily="18" charset="0"/>
                  </a:rPr>
                  <a:t>t</a:t>
                </a: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运动部件制动时间</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a:p>
                <a:pPr>
                  <a:spcAft>
                    <a:spcPts val="0"/>
                  </a:spcAft>
                </a:pP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600" dirty="0" err="1">
                    <a:solidFill>
                      <a:srgbClr val="FF0000"/>
                    </a:solidFill>
                    <a:effectLst/>
                    <a:latin typeface="黑体" panose="02010609060101010101" pitchFamily="49" charset="-122"/>
                    <a:ea typeface="方正书宋_GBK"/>
                    <a:cs typeface="Times New Roman" panose="02020603050405020304" pitchFamily="18" charset="0"/>
                  </a:rPr>
                  <a:t>Δ</a:t>
                </a:r>
                <a:r>
                  <a:rPr lang="en-US" altLang="zh-CN" sz="1600" i="1" dirty="0" err="1">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运动部件速度的变化值</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r>
                  <a:rPr lang="en-US" altLang="zh-CN" sz="160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1600" i="1" dirty="0" err="1">
                    <a:solidFill>
                      <a:srgbClr val="FF0000"/>
                    </a:solidFill>
                    <a:effectLst/>
                    <a:latin typeface="NEU-BZ-S92"/>
                    <a:ea typeface="黑体" panose="02010609060101010101" pitchFamily="49" charset="-122"/>
                    <a:cs typeface="Times New Roman" panose="02020603050405020304" pitchFamily="18" charset="0"/>
                  </a:rPr>
                  <a:t>v</a:t>
                </a:r>
                <a:r>
                  <a:rPr lang="en-US" altLang="zh-CN" sz="1600" i="1" dirty="0">
                    <a:solidFill>
                      <a:srgbClr val="FF0000"/>
                    </a:solidFill>
                    <a:effectLst/>
                    <a:latin typeface="NEU-BZ-S92"/>
                    <a:ea typeface="黑体" panose="02010609060101010101" pitchFamily="49" charset="-122"/>
                    <a:cs typeface="Times New Roman" panose="02020603050405020304" pitchFamily="18" charset="0"/>
                  </a:rPr>
                  <a:t>=v-v’</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a:p>
                <a:pPr>
                  <a:spcAft>
                    <a:spcPts val="0"/>
                  </a:spcAft>
                </a:pP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600" i="1" dirty="0">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运动部件制动前的速度</a:t>
                </a:r>
                <a:r>
                  <a:rPr lang="en-US" altLang="zh-CN" sz="1600" dirty="0">
                    <a:solidFill>
                      <a:srgbClr val="FF0000"/>
                    </a:solidFill>
                    <a:effectLst/>
                    <a:latin typeface="NEU-BZ-S92"/>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a:p>
                <a:pPr>
                  <a:spcAft>
                    <a:spcPts val="0"/>
                  </a:spcAft>
                </a:pP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	   </a:t>
                </a:r>
                <a:r>
                  <a:rPr lang="en-US" altLang="zh-CN" sz="1600" i="1" dirty="0">
                    <a:solidFill>
                      <a:srgbClr val="FF0000"/>
                    </a:solidFill>
                    <a:effectLst/>
                    <a:latin typeface="黑体" panose="02010609060101010101" pitchFamily="49" charset="-122"/>
                    <a:ea typeface="方正书宋_GBK"/>
                    <a:cs typeface="Times New Roman" panose="02020603050405020304" pitchFamily="18" charset="0"/>
                  </a:rPr>
                  <a:t>v'</a:t>
                </a:r>
                <a:r>
                  <a:rPr lang="en-US" altLang="zh-CN" sz="1600" dirty="0">
                    <a:solidFill>
                      <a:srgbClr val="FF0000"/>
                    </a:solidFill>
                    <a:effectLst/>
                    <a:latin typeface="黑体" panose="02010609060101010101" pitchFamily="49" charset="-122"/>
                    <a:ea typeface="方正书宋_GBK"/>
                    <a:cs typeface="Times New Roman" panose="02020603050405020304" pitchFamily="18" charset="0"/>
                  </a:rPr>
                  <a: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运动部件经过</a:t>
                </a:r>
                <a:r>
                  <a:rPr lang="en-US" altLang="zh-CN" sz="1600" dirty="0" err="1">
                    <a:solidFill>
                      <a:srgbClr val="FF0000"/>
                    </a:solidFill>
                    <a:effectLst/>
                    <a:latin typeface="NEU-BZ-S92"/>
                    <a:ea typeface="黑体" panose="02010609060101010101" pitchFamily="49" charset="-122"/>
                    <a:cs typeface="Times New Roman" panose="02020603050405020304" pitchFamily="18" charset="0"/>
                  </a:rPr>
                  <a:t>Δ</a:t>
                </a:r>
                <a:r>
                  <a:rPr lang="en-US" altLang="zh-CN" sz="1600" i="1" dirty="0" err="1">
                    <a:solidFill>
                      <a:srgbClr val="FF0000"/>
                    </a:solidFill>
                    <a:effectLst/>
                    <a:latin typeface="NEU-BZ-S92"/>
                    <a:ea typeface="黑体" panose="02010609060101010101" pitchFamily="49" charset="-122"/>
                    <a:cs typeface="Times New Roman" panose="02020603050405020304" pitchFamily="18" charset="0"/>
                  </a:rPr>
                  <a:t>t</a:t>
                </a:r>
                <a:r>
                  <a:rPr lang="zh-CN" altLang="zh-CN" sz="1600" dirty="0">
                    <a:solidFill>
                      <a:srgbClr val="FF0000"/>
                    </a:solidFill>
                    <a:effectLst/>
                    <a:latin typeface="NEU-BZ-S92"/>
                    <a:ea typeface="黑体" panose="02010609060101010101" pitchFamily="49" charset="-122"/>
                    <a:cs typeface="Times New Roman" panose="02020603050405020304" pitchFamily="18" charset="0"/>
                  </a:rPr>
                  <a:t>时间后的速度。</a:t>
                </a:r>
                <a:endParaRPr lang="zh-CN" altLang="zh-CN" sz="1600" dirty="0">
                  <a:solidFill>
                    <a:srgbClr val="FF0000"/>
                  </a:solidFill>
                  <a:effectLst/>
                  <a:latin typeface="NEU-BZ-S92"/>
                  <a:ea typeface="方正书宋_GBK"/>
                  <a:cs typeface="Times New Roman" panose="02020603050405020304" pitchFamily="18" charset="0"/>
                </a:endParaRPr>
              </a:p>
            </p:txBody>
          </p:sp>
        </mc:Choice>
        <mc:Fallback>
          <p:sp>
            <p:nvSpPr>
              <p:cNvPr id="23" name="矩形 22"/>
              <p:cNvSpPr>
                <a:spLocks noRot="1" noChangeAspect="1" noMove="1" noResize="1" noEditPoints="1" noAdjustHandles="1" noChangeArrowheads="1" noChangeShapeType="1" noTextEdit="1"/>
              </p:cNvSpPr>
              <p:nvPr/>
            </p:nvSpPr>
            <p:spPr>
              <a:xfrm>
                <a:off x="3395017" y="3844347"/>
                <a:ext cx="5472608" cy="1569660"/>
              </a:xfrm>
              <a:prstGeom prst="rect">
                <a:avLst/>
              </a:prstGeom>
              <a:blipFill rotWithShape="1">
                <a:blip r:embed="rId4"/>
                <a:stretch>
                  <a:fillRect l="-6" t="-4" r="9" b="-27186"/>
                </a:stretch>
              </a:blipFill>
            </p:spPr>
            <p:txBody>
              <a:bodyPr/>
              <a:lstStyle/>
              <a:p>
                <a:r>
                  <a:rPr lang="zh-CN" altLang="en-US">
                    <a:noFill/>
                  </a:rPr>
                  <a:t> </a:t>
                </a:r>
              </a:p>
            </p:txBody>
          </p:sp>
        </mc:Fallback>
      </mc:AlternateContent>
      <p:sp>
        <p:nvSpPr>
          <p:cNvPr id="24" name="矩形 23"/>
          <p:cNvSpPr/>
          <p:nvPr/>
        </p:nvSpPr>
        <p:spPr>
          <a:xfrm>
            <a:off x="109445" y="5519791"/>
            <a:ext cx="4982015" cy="875881"/>
          </a:xfrm>
          <a:prstGeom prst="rect">
            <a:avLst/>
          </a:prstGeom>
        </p:spPr>
        <p:txBody>
          <a:bodyPr wrap="square">
            <a:spAutoFit/>
          </a:bodyPr>
          <a:lstStyle/>
          <a:p>
            <a:pPr indent="266700" algn="ctr">
              <a:lnSpc>
                <a:spcPct val="150000"/>
              </a:lnSpc>
              <a:spcAft>
                <a:spcPts val="0"/>
              </a:spcAft>
            </a:pPr>
            <a:r>
              <a:rPr lang="zh-CN" altLang="zh-CN" b="1" dirty="0">
                <a:solidFill>
                  <a:srgbClr val="000000"/>
                </a:solidFill>
                <a:latin typeface="NEU-BZ-S92"/>
                <a:ea typeface="黑体" panose="02010609060101010101" pitchFamily="49" charset="-122"/>
                <a:cs typeface="Times New Roman" panose="02020603050405020304" pitchFamily="18" charset="0"/>
              </a:rPr>
              <a:t>忽略了阻尼、泄漏等因素</a:t>
            </a:r>
            <a:r>
              <a:rPr lang="zh-CN" altLang="en-US" b="1" dirty="0">
                <a:solidFill>
                  <a:srgbClr val="000000"/>
                </a:solidFill>
                <a:latin typeface="NEU-BZ-S92"/>
                <a:ea typeface="黑体" panose="02010609060101010101" pitchFamily="49" charset="-122"/>
                <a:cs typeface="Times New Roman" panose="02020603050405020304" pitchFamily="18" charset="0"/>
              </a:rPr>
              <a:t>，</a:t>
            </a:r>
            <a:endParaRPr lang="en-US" altLang="zh-CN" b="1" dirty="0">
              <a:solidFill>
                <a:srgbClr val="000000"/>
              </a:solidFill>
              <a:latin typeface="NEU-BZ-S92"/>
              <a:ea typeface="黑体" panose="02010609060101010101" pitchFamily="49" charset="-122"/>
              <a:cs typeface="Times New Roman" panose="02020603050405020304" pitchFamily="18" charset="0"/>
            </a:endParaRPr>
          </a:p>
          <a:p>
            <a:pPr indent="266700" algn="ctr">
              <a:lnSpc>
                <a:spcPct val="150000"/>
              </a:lnSpc>
              <a:spcAft>
                <a:spcPts val="0"/>
              </a:spcAft>
            </a:pPr>
            <a:r>
              <a:rPr lang="en-US" altLang="zh-CN" b="1" dirty="0">
                <a:solidFill>
                  <a:srgbClr val="000000"/>
                </a:solidFill>
                <a:latin typeface="NEU-BZ-S92"/>
                <a:ea typeface="黑体" panose="02010609060101010101" pitchFamily="49" charset="-122"/>
                <a:cs typeface="Times New Roman" panose="02020603050405020304" pitchFamily="18" charset="0"/>
              </a:rPr>
              <a:t>    </a:t>
            </a:r>
            <a:r>
              <a:rPr lang="zh-CN" altLang="zh-CN" b="1" dirty="0">
                <a:solidFill>
                  <a:srgbClr val="000000"/>
                </a:solidFill>
                <a:latin typeface="NEU-BZ-S92"/>
                <a:ea typeface="黑体" panose="02010609060101010101" pitchFamily="49" charset="-122"/>
                <a:cs typeface="Times New Roman" panose="02020603050405020304" pitchFamily="18" charset="0"/>
              </a:rPr>
              <a:t>其值比实际的要大些</a:t>
            </a:r>
            <a:r>
              <a:rPr lang="zh-CN" altLang="en-US" b="1" dirty="0">
                <a:solidFill>
                  <a:srgbClr val="000000"/>
                </a:solidFill>
                <a:latin typeface="NEU-BZ-S92"/>
                <a:ea typeface="黑体" panose="02010609060101010101" pitchFamily="49" charset="-122"/>
                <a:cs typeface="Times New Roman" panose="02020603050405020304" pitchFamily="18" charset="0"/>
              </a:rPr>
              <a:t>，</a:t>
            </a:r>
            <a:r>
              <a:rPr lang="zh-CN" altLang="zh-CN" b="1" dirty="0">
                <a:solidFill>
                  <a:srgbClr val="000000"/>
                </a:solidFill>
                <a:latin typeface="NEU-BZ-S92"/>
                <a:ea typeface="黑体" panose="02010609060101010101" pitchFamily="49" charset="-122"/>
                <a:cs typeface="Times New Roman" panose="02020603050405020304" pitchFamily="18" charset="0"/>
              </a:rPr>
              <a:t>因而是偏安全的。</a:t>
            </a:r>
            <a:endParaRPr lang="zh-CN" altLang="zh-CN" b="1" dirty="0">
              <a:solidFill>
                <a:srgbClr val="000000"/>
              </a:solidFill>
              <a:effectLst/>
              <a:latin typeface="NEU-BZ-S92"/>
              <a:ea typeface="方正书宋_GBK"/>
              <a:cs typeface="Times New Roman" panose="02020603050405020304" pitchFamily="18" charset="0"/>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708025" y="111992"/>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第六节   液压冲击</a:t>
            </a:r>
            <a:endParaRPr lang="zh-CN" altLang="en-US" sz="3200" dirty="0">
              <a:latin typeface="Times New Roman" panose="02020603050405020304" pitchFamily="18" charset="0"/>
              <a:ea typeface="黑体" panose="02010609060101010101" pitchFamily="49" charset="-122"/>
            </a:endParaRPr>
          </a:p>
        </p:txBody>
      </p:sp>
      <p:sp>
        <p:nvSpPr>
          <p:cNvPr id="10" name="文本框 19"/>
          <p:cNvSpPr txBox="1">
            <a:spLocks noChangeArrowheads="1"/>
          </p:cNvSpPr>
          <p:nvPr/>
        </p:nvSpPr>
        <p:spPr bwMode="auto">
          <a:xfrm>
            <a:off x="395536" y="908720"/>
            <a:ext cx="47285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三、减小液压冲击的措施</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1" name="矩形 10"/>
          <p:cNvSpPr/>
          <p:nvPr/>
        </p:nvSpPr>
        <p:spPr>
          <a:xfrm>
            <a:off x="524855" y="1490005"/>
            <a:ext cx="8070369" cy="955903"/>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000" dirty="0"/>
              <a:t>适当加大管径，限制管道流速</a:t>
            </a:r>
            <a:r>
              <a:rPr lang="en-US" altLang="zh-CN" sz="2000" dirty="0"/>
              <a:t>v</a:t>
            </a:r>
            <a:r>
              <a:rPr lang="zh-CN" altLang="en-US" sz="2000" dirty="0"/>
              <a:t>，一般在液压系统中把</a:t>
            </a:r>
            <a:r>
              <a:rPr lang="en-US" altLang="zh-CN" sz="2000" dirty="0"/>
              <a:t>v</a:t>
            </a:r>
            <a:r>
              <a:rPr lang="zh-CN" altLang="en-US" sz="2000" dirty="0"/>
              <a:t>控制在</a:t>
            </a:r>
            <a:r>
              <a:rPr lang="en-US" altLang="zh-CN" sz="2000" dirty="0"/>
              <a:t>4.5m/s</a:t>
            </a:r>
            <a:r>
              <a:rPr lang="zh-CN" altLang="en-US" sz="2000" dirty="0"/>
              <a:t>以内，使</a:t>
            </a:r>
            <a:r>
              <a:rPr lang="en-US" altLang="zh-CN" sz="2000" dirty="0" err="1"/>
              <a:t>Δprmax</a:t>
            </a:r>
            <a:r>
              <a:rPr lang="zh-CN" altLang="en-US" sz="2000" dirty="0"/>
              <a:t>不超过</a:t>
            </a:r>
            <a:r>
              <a:rPr lang="en-US" altLang="zh-CN" sz="2000" dirty="0"/>
              <a:t>5MPa</a:t>
            </a:r>
            <a:r>
              <a:rPr lang="zh-CN" altLang="en-US" sz="2000" dirty="0"/>
              <a:t>就可以认为是安全的。</a:t>
            </a:r>
            <a:endParaRPr lang="zh-CN" altLang="en-US" sz="2000" dirty="0"/>
          </a:p>
        </p:txBody>
      </p:sp>
      <p:sp>
        <p:nvSpPr>
          <p:cNvPr id="12" name="矩形 11"/>
          <p:cNvSpPr/>
          <p:nvPr/>
        </p:nvSpPr>
        <p:spPr>
          <a:xfrm>
            <a:off x="524855" y="2514814"/>
            <a:ext cx="8025626" cy="95590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t>正确设计阀口或设置制动装置，使运动部件制动时速度变化比较均匀。</a:t>
            </a:r>
            <a:endParaRPr lang="zh-CN" altLang="en-US" sz="2000" dirty="0"/>
          </a:p>
        </p:txBody>
      </p:sp>
      <p:sp>
        <p:nvSpPr>
          <p:cNvPr id="13" name="矩形 12"/>
          <p:cNvSpPr/>
          <p:nvPr/>
        </p:nvSpPr>
        <p:spPr>
          <a:xfrm>
            <a:off x="524855" y="4564432"/>
            <a:ext cx="8132644" cy="95590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ea typeface="黑体" panose="02010609060101010101" pitchFamily="49" charset="-122"/>
                <a:cs typeface="Times New Roman" panose="02020603050405020304" pitchFamily="18" charset="0"/>
              </a:rPr>
              <a:t>延长阀门关闭和运动部件制动换向的时间</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可采用换向时间可调的换向阀。</a:t>
            </a:r>
            <a:endParaRPr lang="zh-CN" altLang="en-US" sz="2000" dirty="0"/>
          </a:p>
        </p:txBody>
      </p:sp>
      <p:sp>
        <p:nvSpPr>
          <p:cNvPr id="14" name="矩形 13"/>
          <p:cNvSpPr/>
          <p:nvPr/>
        </p:nvSpPr>
        <p:spPr>
          <a:xfrm>
            <a:off x="524855" y="3539623"/>
            <a:ext cx="8070369" cy="95590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ea typeface="黑体" panose="02010609060101010101" pitchFamily="49" charset="-122"/>
                <a:cs typeface="Times New Roman" panose="02020603050405020304" pitchFamily="18" charset="0"/>
              </a:rPr>
              <a:t>尽可能缩短管长</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以减小压力冲击波的传播时间</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变直接冲击为间接冲击。</a:t>
            </a:r>
            <a:endParaRPr lang="zh-CN" altLang="en-US" sz="2000" dirty="0"/>
          </a:p>
        </p:txBody>
      </p:sp>
      <p:sp>
        <p:nvSpPr>
          <p:cNvPr id="15" name="矩形 14"/>
          <p:cNvSpPr/>
          <p:nvPr/>
        </p:nvSpPr>
        <p:spPr>
          <a:xfrm>
            <a:off x="524855" y="5589240"/>
            <a:ext cx="8025626" cy="955903"/>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zh-CN" sz="2000" dirty="0">
                <a:ea typeface="黑体" panose="02010609060101010101" pitchFamily="49" charset="-122"/>
                <a:cs typeface="Times New Roman" panose="02020603050405020304" pitchFamily="18" charset="0"/>
              </a:rPr>
              <a:t>在容易发生液压冲击的部位采用橡胶软管或设置蓄能器</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以吸收冲击压力</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也可以在这些部位安装安全阀</a:t>
            </a:r>
            <a:r>
              <a:rPr lang="zh-CN" altLang="en-US" sz="2000" dirty="0">
                <a:ea typeface="黑体" panose="02010609060101010101" pitchFamily="49" charset="-122"/>
                <a:cs typeface="Times New Roman" panose="02020603050405020304" pitchFamily="18" charset="0"/>
              </a:rPr>
              <a:t>，</a:t>
            </a:r>
            <a:r>
              <a:rPr lang="zh-CN" altLang="zh-CN" sz="2000" dirty="0">
                <a:ea typeface="黑体" panose="02010609060101010101" pitchFamily="49" charset="-122"/>
                <a:cs typeface="Times New Roman" panose="02020603050405020304" pitchFamily="18" charset="0"/>
              </a:rPr>
              <a:t>以限制压力升高。</a:t>
            </a:r>
            <a:endParaRPr lang="zh-CN" altLang="en-US" sz="2000" dirty="0"/>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dirty="0">
                <a:solidFill>
                  <a:srgbClr val="CC0000"/>
                </a:solidFill>
              </a:rPr>
              <a:t>第三章 作业</a:t>
            </a:r>
            <a:endParaRPr lang="zh-CN" altLang="en-US" b="1" dirty="0">
              <a:solidFill>
                <a:srgbClr val="CC0000"/>
              </a:solidFill>
            </a:endParaRPr>
          </a:p>
        </p:txBody>
      </p:sp>
      <p:sp>
        <p:nvSpPr>
          <p:cNvPr id="16" name="矩形 15"/>
          <p:cNvSpPr/>
          <p:nvPr/>
        </p:nvSpPr>
        <p:spPr>
          <a:xfrm>
            <a:off x="539552" y="951438"/>
            <a:ext cx="7635875" cy="1050993"/>
          </a:xfrm>
          <a:prstGeom prst="rect">
            <a:avLst/>
          </a:prstGeom>
        </p:spPr>
        <p:txBody>
          <a:bodyPr wrap="square">
            <a:spAutoFit/>
          </a:bodyPr>
          <a:lstStyle/>
          <a:p>
            <a:pPr algn="just">
              <a:lnSpc>
                <a:spcPct val="150000"/>
              </a:lnSpc>
            </a:pPr>
            <a:r>
              <a:rPr lang="en-US" altLang="zh-CN" sz="2400" b="1" dirty="0">
                <a:solidFill>
                  <a:srgbClr val="000000"/>
                </a:solidFill>
                <a:latin typeface="黑体" panose="02010609060101010101" pitchFamily="49" charset="-122"/>
                <a:cs typeface="Times New Roman" panose="02020603050405020304" pitchFamily="18" charset="0"/>
              </a:rPr>
              <a:t>3</a:t>
            </a:r>
            <a:r>
              <a:rPr lang="en-US" altLang="zh-CN" sz="2400" b="1" i="1" dirty="0">
                <a:solidFill>
                  <a:srgbClr val="000000"/>
                </a:solidFill>
                <a:latin typeface="黑体" panose="02010609060101010101" pitchFamily="49" charset="-122"/>
                <a:cs typeface="Times New Roman" panose="02020603050405020304" pitchFamily="18" charset="0"/>
              </a:rPr>
              <a:t>-</a:t>
            </a:r>
            <a:r>
              <a:rPr lang="en-US" altLang="zh-CN" sz="2400" b="1" dirty="0">
                <a:solidFill>
                  <a:srgbClr val="000000"/>
                </a:solidFill>
                <a:latin typeface="黑体" panose="02010609060101010101" pitchFamily="49" charset="-122"/>
                <a:cs typeface="Times New Roman" panose="02020603050405020304" pitchFamily="18" charset="0"/>
              </a:rPr>
              <a:t>8</a:t>
            </a:r>
            <a:r>
              <a:rPr lang="zh-CN" altLang="zh-CN" sz="2000" i="1" dirty="0">
                <a:solidFill>
                  <a:srgbClr val="000000"/>
                </a:solidFill>
                <a:ea typeface="黑体" panose="02010609060101010101" pitchFamily="49" charset="-122"/>
                <a:cs typeface="Times New Roman" panose="02020603050405020304" pitchFamily="18" charset="0"/>
              </a:rPr>
              <a:t>　</a:t>
            </a:r>
            <a:r>
              <a:rPr lang="zh-CN" altLang="zh-CN" dirty="0">
                <a:solidFill>
                  <a:srgbClr val="000000"/>
                </a:solidFill>
                <a:ea typeface="黑体" panose="02010609060101010101" pitchFamily="49" charset="-122"/>
                <a:cs typeface="Times New Roman" panose="02020603050405020304" pitchFamily="18" charset="0"/>
              </a:rPr>
              <a:t>试确定安全阀</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图</a:t>
            </a:r>
            <a:r>
              <a:rPr lang="en-US" altLang="zh-CN" dirty="0">
                <a:solidFill>
                  <a:srgbClr val="000000"/>
                </a:solidFill>
                <a:ea typeface="黑体" panose="02010609060101010101" pitchFamily="49" charset="-122"/>
                <a:cs typeface="Times New Roman" panose="02020603050405020304" pitchFamily="18" charset="0"/>
              </a:rPr>
              <a:t>3</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49)</a:t>
            </a:r>
            <a:r>
              <a:rPr lang="zh-CN" altLang="zh-CN" dirty="0">
                <a:solidFill>
                  <a:srgbClr val="000000"/>
                </a:solidFill>
                <a:ea typeface="黑体" panose="02010609060101010101" pitchFamily="49" charset="-122"/>
                <a:cs typeface="Times New Roman" panose="02020603050405020304" pitchFamily="18" charset="0"/>
              </a:rPr>
              <a:t>上弹簧的预压缩量</a:t>
            </a:r>
            <a:r>
              <a:rPr lang="en-US" altLang="zh-CN" i="1" dirty="0">
                <a:solidFill>
                  <a:srgbClr val="000000"/>
                </a:solidFill>
                <a:ea typeface="黑体" panose="02010609060101010101" pitchFamily="49" charset="-122"/>
                <a:cs typeface="Times New Roman" panose="02020603050405020304" pitchFamily="18" charset="0"/>
              </a:rPr>
              <a:t>x</a:t>
            </a:r>
            <a:r>
              <a:rPr lang="en-US" altLang="zh-CN" baseline="-25000" dirty="0">
                <a:solidFill>
                  <a:srgbClr val="000000"/>
                </a:solidFill>
                <a:ea typeface="黑体" panose="02010609060101010101" pitchFamily="49" charset="-122"/>
                <a:cs typeface="Times New Roman" panose="02020603050405020304" pitchFamily="18" charset="0"/>
              </a:rPr>
              <a:t>0</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设压力</a:t>
            </a:r>
            <a:r>
              <a:rPr lang="en-US" altLang="zh-CN" i="1" dirty="0">
                <a:solidFill>
                  <a:srgbClr val="000000"/>
                </a:solidFill>
                <a:ea typeface="黑体" panose="02010609060101010101" pitchFamily="49" charset="-122"/>
                <a:cs typeface="Times New Roman" panose="02020603050405020304" pitchFamily="18" charset="0"/>
              </a:rPr>
              <a:t>p=</a:t>
            </a:r>
            <a:r>
              <a:rPr lang="en-US" altLang="zh-CN" dirty="0">
                <a:solidFill>
                  <a:srgbClr val="000000"/>
                </a:solidFill>
                <a:ea typeface="黑体" panose="02010609060101010101" pitchFamily="49" charset="-122"/>
                <a:cs typeface="Times New Roman" panose="02020603050405020304" pitchFamily="18" charset="0"/>
              </a:rPr>
              <a:t>3MPa</a:t>
            </a:r>
            <a:r>
              <a:rPr lang="zh-CN" altLang="zh-CN" dirty="0">
                <a:solidFill>
                  <a:srgbClr val="000000"/>
                </a:solidFill>
                <a:ea typeface="黑体" panose="02010609060101010101" pitchFamily="49" charset="-122"/>
                <a:cs typeface="Times New Roman" panose="02020603050405020304" pitchFamily="18" charset="0"/>
              </a:rPr>
              <a:t>时阀开启</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弹簧刚度为</a:t>
            </a:r>
            <a:r>
              <a:rPr lang="en-US" altLang="zh-CN" dirty="0">
                <a:solidFill>
                  <a:srgbClr val="000000"/>
                </a:solidFill>
                <a:ea typeface="黑体" panose="02010609060101010101" pitchFamily="49" charset="-122"/>
                <a:cs typeface="Times New Roman" panose="02020603050405020304" pitchFamily="18" charset="0"/>
              </a:rPr>
              <a:t>8N/</a:t>
            </a:r>
            <a:r>
              <a:rPr lang="en-US" altLang="zh-CN" dirty="0" err="1">
                <a:solidFill>
                  <a:srgbClr val="000000"/>
                </a:solidFill>
                <a:ea typeface="黑体" panose="02010609060101010101" pitchFamily="49" charset="-122"/>
                <a:cs typeface="Times New Roman" panose="02020603050405020304" pitchFamily="18" charset="0"/>
              </a:rPr>
              <a:t>mm,</a:t>
            </a:r>
            <a:r>
              <a:rPr lang="en-US" altLang="zh-CN" i="1" dirty="0" err="1">
                <a:solidFill>
                  <a:srgbClr val="000000"/>
                </a:solidFill>
                <a:ea typeface="黑体" panose="02010609060101010101" pitchFamily="49" charset="-122"/>
                <a:cs typeface="Times New Roman" panose="02020603050405020304" pitchFamily="18" charset="0"/>
              </a:rPr>
              <a:t>D</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22mm,</a:t>
            </a:r>
            <a:r>
              <a:rPr lang="en-US" altLang="zh-CN" i="1" dirty="0">
                <a:solidFill>
                  <a:srgbClr val="000000"/>
                </a:solidFill>
                <a:ea typeface="黑体" panose="02010609060101010101" pitchFamily="49" charset="-122"/>
                <a:cs typeface="Times New Roman" panose="02020603050405020304" pitchFamily="18" charset="0"/>
              </a:rPr>
              <a:t>D</a:t>
            </a:r>
            <a:r>
              <a:rPr lang="en-US" altLang="zh-CN" baseline="-25000" dirty="0">
                <a:solidFill>
                  <a:srgbClr val="000000"/>
                </a:solidFill>
                <a:ea typeface="黑体" panose="02010609060101010101" pitchFamily="49" charset="-122"/>
                <a:cs typeface="Times New Roman" panose="02020603050405020304" pitchFamily="18" charset="0"/>
              </a:rPr>
              <a:t>0</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20mm</a:t>
            </a:r>
            <a:r>
              <a:rPr lang="zh-CN" altLang="zh-CN" dirty="0">
                <a:solidFill>
                  <a:srgbClr val="000000"/>
                </a:solidFill>
                <a:ea typeface="黑体" panose="02010609060101010101" pitchFamily="49" charset="-122"/>
                <a:cs typeface="Times New Roman" panose="02020603050405020304" pitchFamily="18" charset="0"/>
              </a:rPr>
              <a:t>。</a:t>
            </a:r>
            <a:endParaRPr lang="zh-CN" altLang="en-US" sz="2000" dirty="0"/>
          </a:p>
        </p:txBody>
      </p:sp>
      <p:pic>
        <p:nvPicPr>
          <p:cNvPr id="17" name="3T49.EPS"/>
          <p:cNvPicPr/>
          <p:nvPr/>
        </p:nvPicPr>
        <p:blipFill>
          <a:blip r:embed="rId1"/>
          <a:stretch>
            <a:fillRect/>
          </a:stretch>
        </p:blipFill>
        <p:spPr>
          <a:xfrm>
            <a:off x="1160613" y="1949771"/>
            <a:ext cx="3149403" cy="1886172"/>
          </a:xfrm>
          <a:prstGeom prst="rect">
            <a:avLst/>
          </a:prstGeom>
        </p:spPr>
      </p:pic>
      <p:sp>
        <p:nvSpPr>
          <p:cNvPr id="19" name="矩形 18"/>
          <p:cNvSpPr/>
          <p:nvPr/>
        </p:nvSpPr>
        <p:spPr>
          <a:xfrm>
            <a:off x="611560" y="4239838"/>
            <a:ext cx="7635875" cy="2254528"/>
          </a:xfrm>
          <a:prstGeom prst="rect">
            <a:avLst/>
          </a:prstGeom>
        </p:spPr>
        <p:txBody>
          <a:bodyPr wrap="square">
            <a:spAutoFit/>
          </a:bodyPr>
          <a:lstStyle/>
          <a:p>
            <a:pPr algn="just">
              <a:lnSpc>
                <a:spcPct val="150000"/>
              </a:lnSpc>
            </a:pPr>
            <a:r>
              <a:rPr lang="en-US" altLang="zh-CN" sz="2400" b="1" dirty="0">
                <a:solidFill>
                  <a:srgbClr val="000000"/>
                </a:solidFill>
                <a:latin typeface="黑体" panose="02010609060101010101" pitchFamily="49" charset="-122"/>
                <a:cs typeface="Times New Roman" panose="02020603050405020304" pitchFamily="18" charset="0"/>
              </a:rPr>
              <a:t>3</a:t>
            </a:r>
            <a:r>
              <a:rPr lang="en-US" altLang="zh-CN" sz="2400" b="1" i="1" dirty="0">
                <a:solidFill>
                  <a:srgbClr val="000000"/>
                </a:solidFill>
                <a:latin typeface="黑体" panose="02010609060101010101" pitchFamily="49" charset="-122"/>
                <a:cs typeface="Times New Roman" panose="02020603050405020304" pitchFamily="18" charset="0"/>
              </a:rPr>
              <a:t>-</a:t>
            </a:r>
            <a:r>
              <a:rPr lang="en-US" altLang="zh-CN" sz="2400" b="1" dirty="0">
                <a:solidFill>
                  <a:srgbClr val="000000"/>
                </a:solidFill>
                <a:latin typeface="黑体" panose="02010609060101010101" pitchFamily="49" charset="-122"/>
                <a:cs typeface="Times New Roman" panose="02020603050405020304" pitchFamily="18" charset="0"/>
              </a:rPr>
              <a:t>20</a:t>
            </a:r>
            <a:r>
              <a:rPr lang="zh-CN" altLang="zh-CN" i="1" dirty="0">
                <a:solidFill>
                  <a:srgbClr val="000000"/>
                </a:solidFill>
                <a:ea typeface="黑体" panose="02010609060101010101" pitchFamily="49" charset="-122"/>
                <a:cs typeface="Times New Roman" panose="02020603050405020304" pitchFamily="18" charset="0"/>
              </a:rPr>
              <a:t>　</a:t>
            </a:r>
            <a:r>
              <a:rPr lang="zh-CN" altLang="zh-CN" dirty="0">
                <a:solidFill>
                  <a:srgbClr val="000000"/>
                </a:solidFill>
                <a:ea typeface="黑体" panose="02010609060101010101" pitchFamily="49" charset="-122"/>
                <a:cs typeface="Times New Roman" panose="02020603050405020304" pitchFamily="18" charset="0"/>
              </a:rPr>
              <a:t>如图</a:t>
            </a:r>
            <a:r>
              <a:rPr lang="en-US" altLang="zh-CN" dirty="0">
                <a:solidFill>
                  <a:srgbClr val="000000"/>
                </a:solidFill>
                <a:ea typeface="黑体" panose="02010609060101010101" pitchFamily="49" charset="-122"/>
                <a:cs typeface="Times New Roman" panose="02020603050405020304" pitchFamily="18" charset="0"/>
              </a:rPr>
              <a:t>3</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58</a:t>
            </a:r>
            <a:r>
              <a:rPr lang="zh-CN" altLang="zh-CN" dirty="0">
                <a:solidFill>
                  <a:srgbClr val="000000"/>
                </a:solidFill>
                <a:ea typeface="黑体" panose="02010609060101010101" pitchFamily="49" charset="-122"/>
                <a:cs typeface="Times New Roman" panose="02020603050405020304" pitchFamily="18" charset="0"/>
              </a:rPr>
              <a:t>所示</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液压泵从一个大的油池中抽吸油液</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流量为</a:t>
            </a:r>
            <a:r>
              <a:rPr lang="en-US" altLang="zh-CN" i="1" dirty="0">
                <a:solidFill>
                  <a:srgbClr val="000000"/>
                </a:solidFill>
                <a:ea typeface="黑体" panose="02010609060101010101" pitchFamily="49" charset="-122"/>
                <a:cs typeface="Times New Roman" panose="02020603050405020304" pitchFamily="18" charset="0"/>
              </a:rPr>
              <a:t>q=</a:t>
            </a:r>
            <a:r>
              <a:rPr lang="en-US" altLang="zh-CN" dirty="0">
                <a:solidFill>
                  <a:srgbClr val="000000"/>
                </a:solidFill>
                <a:ea typeface="黑体" panose="02010609060101010101" pitchFamily="49" charset="-122"/>
                <a:cs typeface="Times New Roman" panose="02020603050405020304" pitchFamily="18" charset="0"/>
              </a:rPr>
              <a:t>150L/min,</a:t>
            </a:r>
            <a:r>
              <a:rPr lang="zh-CN" altLang="zh-CN" dirty="0">
                <a:solidFill>
                  <a:srgbClr val="000000"/>
                </a:solidFill>
                <a:ea typeface="黑体" panose="02010609060101010101" pitchFamily="49" charset="-122"/>
                <a:cs typeface="Times New Roman" panose="02020603050405020304" pitchFamily="18" charset="0"/>
              </a:rPr>
              <a:t>油液的运动粘度</a:t>
            </a:r>
            <a:r>
              <a:rPr lang="en-US" altLang="zh-CN" i="1" dirty="0">
                <a:solidFill>
                  <a:srgbClr val="000000"/>
                </a:solidFill>
                <a:ea typeface="黑体" panose="02010609060101010101" pitchFamily="49" charset="-122"/>
                <a:cs typeface="Times New Roman" panose="02020603050405020304" pitchFamily="18" charset="0"/>
              </a:rPr>
              <a:t>ν=</a:t>
            </a:r>
            <a:r>
              <a:rPr lang="en-US" altLang="zh-CN" dirty="0">
                <a:solidFill>
                  <a:srgbClr val="000000"/>
                </a:solidFill>
                <a:ea typeface="黑体" panose="02010609060101010101" pitchFamily="49" charset="-122"/>
                <a:cs typeface="Times New Roman" panose="02020603050405020304" pitchFamily="18" charset="0"/>
              </a:rPr>
              <a:t>34</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10</a:t>
            </a:r>
            <a:r>
              <a:rPr lang="en-US" altLang="zh-CN" i="1" baseline="30000" dirty="0">
                <a:solidFill>
                  <a:srgbClr val="000000"/>
                </a:solidFill>
                <a:ea typeface="黑体" panose="02010609060101010101" pitchFamily="49" charset="-122"/>
                <a:cs typeface="Times New Roman" panose="02020603050405020304" pitchFamily="18" charset="0"/>
              </a:rPr>
              <a:t>-</a:t>
            </a:r>
            <a:r>
              <a:rPr lang="en-US" altLang="zh-CN" baseline="30000" dirty="0">
                <a:solidFill>
                  <a:srgbClr val="000000"/>
                </a:solidFill>
                <a:ea typeface="黑体" panose="02010609060101010101" pitchFamily="49" charset="-122"/>
                <a:cs typeface="Times New Roman" panose="02020603050405020304" pitchFamily="18" charset="0"/>
              </a:rPr>
              <a:t>6</a:t>
            </a:r>
            <a:r>
              <a:rPr lang="en-US" altLang="zh-CN" dirty="0">
                <a:solidFill>
                  <a:srgbClr val="000000"/>
                </a:solidFill>
                <a:ea typeface="黑体" panose="02010609060101010101" pitchFamily="49" charset="-122"/>
                <a:cs typeface="Times New Roman" panose="02020603050405020304" pitchFamily="18" charset="0"/>
              </a:rPr>
              <a:t>m</a:t>
            </a:r>
            <a:r>
              <a:rPr lang="en-US" altLang="zh-CN" baseline="30000" dirty="0">
                <a:solidFill>
                  <a:srgbClr val="000000"/>
                </a:solidFill>
                <a:ea typeface="黑体" panose="02010609060101010101" pitchFamily="49" charset="-122"/>
                <a:cs typeface="Times New Roman" panose="02020603050405020304" pitchFamily="18" charset="0"/>
              </a:rPr>
              <a:t>2</a:t>
            </a:r>
            <a:r>
              <a:rPr lang="en-US" altLang="zh-CN" dirty="0">
                <a:solidFill>
                  <a:srgbClr val="000000"/>
                </a:solidFill>
                <a:ea typeface="黑体" panose="02010609060101010101" pitchFamily="49" charset="-122"/>
                <a:cs typeface="Times New Roman" panose="02020603050405020304" pitchFamily="18" charset="0"/>
              </a:rPr>
              <a:t>/s,</a:t>
            </a:r>
            <a:r>
              <a:rPr lang="zh-CN" altLang="zh-CN" dirty="0">
                <a:solidFill>
                  <a:srgbClr val="000000"/>
                </a:solidFill>
                <a:ea typeface="黑体" panose="02010609060101010101" pitchFamily="49" charset="-122"/>
                <a:cs typeface="Times New Roman" panose="02020603050405020304" pitchFamily="18" charset="0"/>
              </a:rPr>
              <a:t>油液密度</a:t>
            </a:r>
            <a:r>
              <a:rPr lang="en-US" altLang="zh-CN" i="1" dirty="0">
                <a:solidFill>
                  <a:srgbClr val="000000"/>
                </a:solidFill>
                <a:ea typeface="黑体" panose="02010609060101010101" pitchFamily="49" charset="-122"/>
                <a:cs typeface="Times New Roman" panose="02020603050405020304" pitchFamily="18" charset="0"/>
              </a:rPr>
              <a:t>ρ=</a:t>
            </a:r>
            <a:r>
              <a:rPr lang="en-US" altLang="zh-CN" dirty="0">
                <a:solidFill>
                  <a:srgbClr val="000000"/>
                </a:solidFill>
                <a:ea typeface="黑体" panose="02010609060101010101" pitchFamily="49" charset="-122"/>
                <a:cs typeface="Times New Roman" panose="02020603050405020304" pitchFamily="18" charset="0"/>
              </a:rPr>
              <a:t>900kg/m</a:t>
            </a:r>
            <a:r>
              <a:rPr lang="en-US" altLang="zh-CN" baseline="30000" dirty="0">
                <a:solidFill>
                  <a:srgbClr val="000000"/>
                </a:solidFill>
                <a:ea typeface="黑体" panose="02010609060101010101" pitchFamily="49" charset="-122"/>
                <a:cs typeface="Times New Roman" panose="02020603050405020304" pitchFamily="18" charset="0"/>
              </a:rPr>
              <a:t>3</a:t>
            </a:r>
            <a:r>
              <a:rPr lang="zh-CN" altLang="zh-CN" dirty="0">
                <a:solidFill>
                  <a:srgbClr val="000000"/>
                </a:solidFill>
                <a:ea typeface="黑体" panose="02010609060101010101" pitchFamily="49" charset="-122"/>
                <a:cs typeface="Times New Roman" panose="02020603050405020304" pitchFamily="18" charset="0"/>
              </a:rPr>
              <a:t>。吸油管直径</a:t>
            </a:r>
            <a:r>
              <a:rPr lang="en-US" altLang="zh-CN" i="1" dirty="0">
                <a:solidFill>
                  <a:srgbClr val="000000"/>
                </a:solidFill>
                <a:ea typeface="黑体" panose="02010609060101010101" pitchFamily="49" charset="-122"/>
                <a:cs typeface="Times New Roman" panose="02020603050405020304" pitchFamily="18" charset="0"/>
              </a:rPr>
              <a:t>d=</a:t>
            </a:r>
            <a:r>
              <a:rPr lang="en-US" altLang="zh-CN" dirty="0">
                <a:solidFill>
                  <a:srgbClr val="000000"/>
                </a:solidFill>
                <a:ea typeface="黑体" panose="02010609060101010101" pitchFamily="49" charset="-122"/>
                <a:cs typeface="Times New Roman" panose="02020603050405020304" pitchFamily="18" charset="0"/>
              </a:rPr>
              <a:t>60mm,</a:t>
            </a:r>
            <a:r>
              <a:rPr lang="zh-CN" altLang="zh-CN" dirty="0">
                <a:solidFill>
                  <a:srgbClr val="000000"/>
                </a:solidFill>
                <a:ea typeface="黑体" panose="02010609060101010101" pitchFamily="49" charset="-122"/>
                <a:cs typeface="Times New Roman" panose="02020603050405020304" pitchFamily="18" charset="0"/>
              </a:rPr>
              <a:t>并设泵的吸油管弯头处局部阻力系数</a:t>
            </a:r>
            <a:r>
              <a:rPr lang="en-US" altLang="zh-CN" i="1" dirty="0">
                <a:solidFill>
                  <a:srgbClr val="000000"/>
                </a:solidFill>
                <a:ea typeface="黑体" panose="02010609060101010101" pitchFamily="49" charset="-122"/>
                <a:cs typeface="Times New Roman" panose="02020603050405020304" pitchFamily="18" charset="0"/>
              </a:rPr>
              <a:t>ζ=</a:t>
            </a:r>
            <a:r>
              <a:rPr lang="en-US" altLang="zh-CN" dirty="0">
                <a:solidFill>
                  <a:srgbClr val="000000"/>
                </a:solidFill>
                <a:ea typeface="黑体" panose="02010609060101010101" pitchFamily="49" charset="-122"/>
                <a:cs typeface="Times New Roman" panose="02020603050405020304" pitchFamily="18" charset="0"/>
              </a:rPr>
              <a:t>0</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2,</a:t>
            </a:r>
            <a:r>
              <a:rPr lang="zh-CN" altLang="zh-CN" dirty="0">
                <a:solidFill>
                  <a:srgbClr val="000000"/>
                </a:solidFill>
                <a:ea typeface="黑体" panose="02010609060101010101" pitchFamily="49" charset="-122"/>
                <a:cs typeface="Times New Roman" panose="02020603050405020304" pitchFamily="18" charset="0"/>
              </a:rPr>
              <a:t>吸油口粗滤网的压力损失</a:t>
            </a:r>
            <a:r>
              <a:rPr lang="en-US" altLang="zh-CN" dirty="0" err="1">
                <a:solidFill>
                  <a:srgbClr val="000000"/>
                </a:solidFill>
                <a:ea typeface="黑体" panose="02010609060101010101" pitchFamily="49" charset="-122"/>
                <a:cs typeface="Times New Roman" panose="02020603050405020304" pitchFamily="18" charset="0"/>
              </a:rPr>
              <a:t>Δ</a:t>
            </a:r>
            <a:r>
              <a:rPr lang="en-US" altLang="zh-CN" i="1" dirty="0" err="1">
                <a:solidFill>
                  <a:srgbClr val="000000"/>
                </a:solidFill>
                <a:ea typeface="黑体" panose="02010609060101010101" pitchFamily="49" charset="-122"/>
                <a:cs typeface="Times New Roman" panose="02020603050405020304" pitchFamily="18" charset="0"/>
              </a:rPr>
              <a:t>p</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0</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0178MPa</a:t>
            </a:r>
            <a:r>
              <a:rPr lang="zh-CN" altLang="zh-CN" dirty="0">
                <a:solidFill>
                  <a:srgbClr val="000000"/>
                </a:solidFill>
                <a:ea typeface="黑体" panose="02010609060101010101" pitchFamily="49" charset="-122"/>
                <a:cs typeface="Times New Roman" panose="02020603050405020304" pitchFamily="18" charset="0"/>
              </a:rPr>
              <a:t>。如希望泵入口处的真空度</a:t>
            </a:r>
            <a:r>
              <a:rPr lang="en-US" altLang="zh-CN" i="1" dirty="0" err="1">
                <a:solidFill>
                  <a:srgbClr val="000000"/>
                </a:solidFill>
                <a:ea typeface="黑体" panose="02010609060101010101" pitchFamily="49" charset="-122"/>
                <a:cs typeface="Times New Roman" panose="02020603050405020304" pitchFamily="18" charset="0"/>
              </a:rPr>
              <a:t>p</a:t>
            </a:r>
            <a:r>
              <a:rPr lang="en-US" altLang="zh-CN" baseline="-25000" dirty="0" err="1">
                <a:solidFill>
                  <a:srgbClr val="000000"/>
                </a:solidFill>
                <a:ea typeface="黑体" panose="02010609060101010101" pitchFamily="49" charset="-122"/>
                <a:cs typeface="Times New Roman" panose="02020603050405020304" pitchFamily="18" charset="0"/>
              </a:rPr>
              <a:t>b</a:t>
            </a:r>
            <a:r>
              <a:rPr lang="zh-CN" altLang="zh-CN" dirty="0">
                <a:solidFill>
                  <a:srgbClr val="000000"/>
                </a:solidFill>
                <a:ea typeface="黑体" panose="02010609060101010101" pitchFamily="49" charset="-122"/>
                <a:cs typeface="Times New Roman" panose="02020603050405020304" pitchFamily="18" charset="0"/>
              </a:rPr>
              <a:t>不大于</a:t>
            </a:r>
            <a:r>
              <a:rPr lang="en-US" altLang="zh-CN" dirty="0">
                <a:solidFill>
                  <a:srgbClr val="000000"/>
                </a:solidFill>
                <a:ea typeface="黑体" panose="02010609060101010101" pitchFamily="49" charset="-122"/>
                <a:cs typeface="Times New Roman" panose="02020603050405020304" pitchFamily="18" charset="0"/>
              </a:rPr>
              <a:t>0</a:t>
            </a:r>
            <a:r>
              <a:rPr lang="en-US" altLang="zh-CN" i="1" dirty="0">
                <a:solidFill>
                  <a:srgbClr val="000000"/>
                </a:solidFill>
                <a:ea typeface="黑体" panose="02010609060101010101" pitchFamily="49" charset="-122"/>
                <a:cs typeface="Times New Roman" panose="02020603050405020304" pitchFamily="18" charset="0"/>
              </a:rPr>
              <a:t>.</a:t>
            </a:r>
            <a:r>
              <a:rPr lang="en-US" altLang="zh-CN" dirty="0">
                <a:solidFill>
                  <a:srgbClr val="000000"/>
                </a:solidFill>
                <a:ea typeface="黑体" panose="02010609060101010101" pitchFamily="49" charset="-122"/>
                <a:cs typeface="Times New Roman" panose="02020603050405020304" pitchFamily="18" charset="0"/>
              </a:rPr>
              <a:t>04MPa,</a:t>
            </a:r>
            <a:r>
              <a:rPr lang="zh-CN" altLang="zh-CN" dirty="0">
                <a:solidFill>
                  <a:srgbClr val="000000"/>
                </a:solidFill>
                <a:ea typeface="黑体" panose="02010609060101010101" pitchFamily="49" charset="-122"/>
                <a:cs typeface="Times New Roman" panose="02020603050405020304" pitchFamily="18" charset="0"/>
              </a:rPr>
              <a:t>试求泵的吸油高度</a:t>
            </a:r>
            <a:r>
              <a:rPr lang="en-US" altLang="zh-CN" i="1" dirty="0">
                <a:solidFill>
                  <a:srgbClr val="000000"/>
                </a:solidFill>
                <a:ea typeface="黑体" panose="02010609060101010101" pitchFamily="49" charset="-122"/>
                <a:cs typeface="Times New Roman" panose="02020603050405020304" pitchFamily="18" charset="0"/>
              </a:rPr>
              <a:t>H</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液面到滤网之间的管路沿程损失可忽略不计</a:t>
            </a:r>
            <a:r>
              <a:rPr lang="en-US" altLang="zh-CN" dirty="0">
                <a:solidFill>
                  <a:srgbClr val="000000"/>
                </a:solidFill>
                <a:ea typeface="黑体" panose="02010609060101010101" pitchFamily="49" charset="-122"/>
                <a:cs typeface="Times New Roman" panose="02020603050405020304" pitchFamily="18" charset="0"/>
              </a:rPr>
              <a:t>)</a:t>
            </a:r>
            <a:r>
              <a:rPr lang="zh-CN" altLang="zh-CN" dirty="0">
                <a:solidFill>
                  <a:srgbClr val="000000"/>
                </a:solidFill>
                <a:ea typeface="黑体" panose="02010609060101010101" pitchFamily="49" charset="-122"/>
                <a:cs typeface="Times New Roman" panose="02020603050405020304" pitchFamily="18" charset="0"/>
              </a:rPr>
              <a:t>。</a:t>
            </a:r>
            <a:endParaRPr lang="zh-CN" altLang="en-US" dirty="0"/>
          </a:p>
        </p:txBody>
      </p:sp>
      <p:pic>
        <p:nvPicPr>
          <p:cNvPr id="20" name="3T58.EPS"/>
          <p:cNvPicPr/>
          <p:nvPr/>
        </p:nvPicPr>
        <p:blipFill>
          <a:blip r:embed="rId2"/>
          <a:stretch>
            <a:fillRect/>
          </a:stretch>
        </p:blipFill>
        <p:spPr>
          <a:xfrm>
            <a:off x="5436096" y="2069303"/>
            <a:ext cx="2088232" cy="1886173"/>
          </a:xfrm>
          <a:prstGeom prst="rect">
            <a:avLst/>
          </a:prstGeom>
        </p:spPr>
      </p:pic>
      <p:sp>
        <p:nvSpPr>
          <p:cNvPr id="21" name="矩形 20"/>
          <p:cNvSpPr/>
          <p:nvPr/>
        </p:nvSpPr>
        <p:spPr>
          <a:xfrm>
            <a:off x="5895738" y="4072976"/>
            <a:ext cx="1412566" cy="276999"/>
          </a:xfrm>
          <a:prstGeom prst="rect">
            <a:avLst/>
          </a:prstGeom>
        </p:spPr>
        <p:txBody>
          <a:bodyPr wrap="none">
            <a:spAutoFit/>
          </a:bodyPr>
          <a:lstStyle/>
          <a:p>
            <a:r>
              <a:rPr lang="zh-CN" altLang="zh-CN" sz="1200" dirty="0">
                <a:solidFill>
                  <a:srgbClr val="000000"/>
                </a:solidFill>
                <a:ea typeface="黑体" panose="02010609060101010101" pitchFamily="49" charset="-122"/>
                <a:cs typeface="Times New Roman" panose="02020603050405020304" pitchFamily="18" charset="0"/>
              </a:rPr>
              <a:t>图</a:t>
            </a:r>
            <a:r>
              <a:rPr lang="en-US" altLang="zh-CN" sz="1200" dirty="0">
                <a:solidFill>
                  <a:srgbClr val="000000"/>
                </a:solidFill>
                <a:ea typeface="黑体" panose="02010609060101010101" pitchFamily="49" charset="-122"/>
                <a:cs typeface="Times New Roman" panose="02020603050405020304" pitchFamily="18" charset="0"/>
              </a:rPr>
              <a:t>3</a:t>
            </a:r>
            <a:r>
              <a:rPr lang="en-US" altLang="zh-CN" sz="1200" i="1"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cs typeface="Times New Roman" panose="02020603050405020304" pitchFamily="18" charset="0"/>
              </a:rPr>
              <a:t>58</a:t>
            </a:r>
            <a:r>
              <a:rPr lang="zh-CN" altLang="zh-CN" sz="1200" i="1" dirty="0">
                <a:solidFill>
                  <a:srgbClr val="000000"/>
                </a:solidFill>
                <a:ea typeface="黑体" panose="02010609060101010101" pitchFamily="49" charset="-122"/>
                <a:cs typeface="Times New Roman" panose="02020603050405020304" pitchFamily="18" charset="0"/>
              </a:rPr>
              <a:t>　</a:t>
            </a:r>
            <a:r>
              <a:rPr lang="zh-CN" altLang="zh-CN" sz="1200" dirty="0">
                <a:solidFill>
                  <a:srgbClr val="000000"/>
                </a:solidFill>
                <a:ea typeface="黑体" panose="02010609060101010101" pitchFamily="49" charset="-122"/>
                <a:cs typeface="Times New Roman" panose="02020603050405020304" pitchFamily="18" charset="0"/>
              </a:rPr>
              <a:t>题</a:t>
            </a:r>
            <a:r>
              <a:rPr lang="en-US" altLang="zh-CN" sz="1200" dirty="0">
                <a:solidFill>
                  <a:srgbClr val="000000"/>
                </a:solidFill>
                <a:ea typeface="黑体" panose="02010609060101010101" pitchFamily="49" charset="-122"/>
                <a:cs typeface="Times New Roman" panose="02020603050405020304" pitchFamily="18" charset="0"/>
              </a:rPr>
              <a:t>3</a:t>
            </a:r>
            <a:r>
              <a:rPr lang="en-US" altLang="zh-CN" sz="1200" i="1"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cs typeface="Times New Roman" panose="02020603050405020304" pitchFamily="18" charset="0"/>
              </a:rPr>
              <a:t>20</a:t>
            </a:r>
            <a:r>
              <a:rPr lang="zh-CN" altLang="zh-CN" sz="1200" dirty="0">
                <a:solidFill>
                  <a:srgbClr val="000000"/>
                </a:solidFill>
                <a:ea typeface="黑体" panose="02010609060101010101" pitchFamily="49" charset="-122"/>
                <a:cs typeface="Times New Roman" panose="02020603050405020304" pitchFamily="18" charset="0"/>
              </a:rPr>
              <a:t>图</a:t>
            </a:r>
            <a:endParaRPr lang="zh-CN" altLang="en-US" sz="3200" dirty="0"/>
          </a:p>
        </p:txBody>
      </p:sp>
      <p:sp>
        <p:nvSpPr>
          <p:cNvPr id="22" name="矩形 21"/>
          <p:cNvSpPr/>
          <p:nvPr/>
        </p:nvSpPr>
        <p:spPr>
          <a:xfrm>
            <a:off x="1835696" y="3879408"/>
            <a:ext cx="1327608" cy="276999"/>
          </a:xfrm>
          <a:prstGeom prst="rect">
            <a:avLst/>
          </a:prstGeom>
        </p:spPr>
        <p:txBody>
          <a:bodyPr wrap="none">
            <a:spAutoFit/>
          </a:bodyPr>
          <a:lstStyle/>
          <a:p>
            <a:r>
              <a:rPr lang="zh-CN" altLang="zh-CN" sz="1200" dirty="0">
                <a:solidFill>
                  <a:srgbClr val="000000"/>
                </a:solidFill>
                <a:ea typeface="黑体" panose="02010609060101010101" pitchFamily="49" charset="-122"/>
                <a:cs typeface="Times New Roman" panose="02020603050405020304" pitchFamily="18" charset="0"/>
              </a:rPr>
              <a:t>图</a:t>
            </a:r>
            <a:r>
              <a:rPr lang="en-US" altLang="zh-CN" sz="1200" dirty="0">
                <a:solidFill>
                  <a:srgbClr val="000000"/>
                </a:solidFill>
                <a:ea typeface="黑体" panose="02010609060101010101" pitchFamily="49" charset="-122"/>
                <a:cs typeface="Times New Roman" panose="02020603050405020304" pitchFamily="18" charset="0"/>
              </a:rPr>
              <a:t>3</a:t>
            </a:r>
            <a:r>
              <a:rPr lang="en-US" altLang="zh-CN" sz="1200" i="1"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cs typeface="Times New Roman" panose="02020603050405020304" pitchFamily="18" charset="0"/>
              </a:rPr>
              <a:t>49</a:t>
            </a:r>
            <a:r>
              <a:rPr lang="zh-CN" altLang="zh-CN" sz="1200" i="1" dirty="0">
                <a:solidFill>
                  <a:srgbClr val="000000"/>
                </a:solidFill>
                <a:ea typeface="黑体" panose="02010609060101010101" pitchFamily="49" charset="-122"/>
                <a:cs typeface="Times New Roman" panose="02020603050405020304" pitchFamily="18" charset="0"/>
              </a:rPr>
              <a:t>　</a:t>
            </a:r>
            <a:r>
              <a:rPr lang="zh-CN" altLang="zh-CN" sz="1200" dirty="0">
                <a:solidFill>
                  <a:srgbClr val="000000"/>
                </a:solidFill>
                <a:ea typeface="黑体" panose="02010609060101010101" pitchFamily="49" charset="-122"/>
                <a:cs typeface="Times New Roman" panose="02020603050405020304" pitchFamily="18" charset="0"/>
              </a:rPr>
              <a:t>题</a:t>
            </a:r>
            <a:r>
              <a:rPr lang="en-US" altLang="zh-CN" sz="1200" dirty="0">
                <a:solidFill>
                  <a:srgbClr val="000000"/>
                </a:solidFill>
                <a:ea typeface="黑体" panose="02010609060101010101" pitchFamily="49" charset="-122"/>
                <a:cs typeface="Times New Roman" panose="02020603050405020304" pitchFamily="18" charset="0"/>
              </a:rPr>
              <a:t>3</a:t>
            </a:r>
            <a:r>
              <a:rPr lang="en-US" altLang="zh-CN" sz="1200" i="1"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cs typeface="Times New Roman" panose="02020603050405020304" pitchFamily="18" charset="0"/>
              </a:rPr>
              <a:t>8</a:t>
            </a:r>
            <a:r>
              <a:rPr lang="zh-CN" altLang="zh-CN" sz="1200" dirty="0">
                <a:solidFill>
                  <a:srgbClr val="000000"/>
                </a:solidFill>
                <a:ea typeface="黑体" panose="02010609060101010101" pitchFamily="49" charset="-122"/>
                <a:cs typeface="Times New Roman" panose="02020603050405020304" pitchFamily="18" charset="0"/>
              </a:rPr>
              <a:t>图</a:t>
            </a:r>
            <a:endParaRPr lang="zh-CN" altLang="en-US" sz="3200" dirty="0"/>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23"/>
          <p:cNvSpPr>
            <a:spLocks noChangeArrowheads="1"/>
          </p:cNvSpPr>
          <p:nvPr/>
        </p:nvSpPr>
        <p:spPr bwMode="auto">
          <a:xfrm>
            <a:off x="404813" y="6945313"/>
            <a:ext cx="146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 typeface="Wingdings" panose="05000000000000000000" pitchFamily="2" charset="2"/>
              <a:buChar char="Ø"/>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899"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0900" name="矩形 5"/>
          <p:cNvSpPr>
            <a:spLocks noChangeArrowheads="1"/>
          </p:cNvSpPr>
          <p:nvPr/>
        </p:nvSpPr>
        <p:spPr bwMode="auto">
          <a:xfrm>
            <a:off x="527050" y="981075"/>
            <a:ext cx="84550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a:latin typeface="Times New Roman" panose="02020603050405020304" pitchFamily="18" charset="0"/>
                <a:ea typeface="黑体" panose="02010609060101010101" pitchFamily="49" charset="-122"/>
              </a:rPr>
              <a:t> </a:t>
            </a:r>
            <a:r>
              <a:rPr lang="zh-CN" altLang="en-US" sz="2000">
                <a:solidFill>
                  <a:srgbClr val="FF0000"/>
                </a:solidFill>
                <a:latin typeface="Times New Roman" panose="02020603050405020304" pitchFamily="18" charset="0"/>
                <a:ea typeface="黑体" panose="02010609060101010101" pitchFamily="49" charset="-122"/>
              </a:rPr>
              <a:t>液压液的污染</a:t>
            </a:r>
            <a:r>
              <a:rPr lang="zh-CN" altLang="en-US" sz="2000">
                <a:latin typeface="Times New Roman" panose="02020603050405020304" pitchFamily="18" charset="0"/>
                <a:ea typeface="黑体" panose="02010609060101010101" pitchFamily="49" charset="-122"/>
              </a:rPr>
              <a:t>是故障的主要原因之一，</a:t>
            </a:r>
            <a:r>
              <a:rPr lang="zh-CN" altLang="en-US" sz="2000">
                <a:solidFill>
                  <a:srgbClr val="FF0000"/>
                </a:solidFill>
                <a:latin typeface="Times New Roman" panose="02020603050405020304" pitchFamily="18" charset="0"/>
                <a:ea typeface="黑体" panose="02010609060101010101" pitchFamily="49" charset="-122"/>
              </a:rPr>
              <a:t>影响着可靠性及元件的寿命</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污染控制</a:t>
            </a:r>
            <a:r>
              <a:rPr lang="zh-CN" altLang="en-US" sz="2000">
                <a:latin typeface="Times New Roman" panose="02020603050405020304" pitchFamily="18" charset="0"/>
                <a:ea typeface="黑体" panose="02010609060101010101" pitchFamily="49" charset="-122"/>
              </a:rPr>
              <a:t>是提高可靠性及延长元件使用寿命的重要手段。</a:t>
            </a:r>
            <a:endParaRPr lang="zh-CN" altLang="en-US" sz="2000">
              <a:latin typeface="Times New Roman" panose="02020603050405020304" pitchFamily="18" charset="0"/>
              <a:ea typeface="黑体" panose="02010609060101010101" pitchFamily="49" charset="-122"/>
            </a:endParaRPr>
          </a:p>
        </p:txBody>
      </p:sp>
      <p:sp>
        <p:nvSpPr>
          <p:cNvPr id="80901" name="文本框 19"/>
          <p:cNvSpPr txBox="1">
            <a:spLocks noChangeArrowheads="1"/>
          </p:cNvSpPr>
          <p:nvPr/>
        </p:nvSpPr>
        <p:spPr bwMode="auto">
          <a:xfrm>
            <a:off x="457200" y="2492375"/>
            <a:ext cx="339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一、污染物的种类及危害</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80902" name="矩形 7"/>
          <p:cNvSpPr>
            <a:spLocks noChangeArrowheads="1"/>
          </p:cNvSpPr>
          <p:nvPr/>
        </p:nvSpPr>
        <p:spPr bwMode="auto">
          <a:xfrm>
            <a:off x="404813" y="2879725"/>
            <a:ext cx="82184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固体颗粒</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加速元件磨损</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堵塞元件中的小孔、缝隙及过滤器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使泵、阀性能下降</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产生噪声。</a:t>
            </a:r>
            <a:endParaRPr lang="zh-CN" altLang="en-US" sz="2000">
              <a:latin typeface="Times New Roman" panose="02020603050405020304" pitchFamily="18" charset="0"/>
              <a:ea typeface="黑体" panose="02010609060101010101" pitchFamily="49" charset="-122"/>
            </a:endParaRPr>
          </a:p>
        </p:txBody>
      </p:sp>
      <p:sp>
        <p:nvSpPr>
          <p:cNvPr id="80903" name="矩形 8"/>
          <p:cNvSpPr>
            <a:spLocks noChangeArrowheads="1"/>
          </p:cNvSpPr>
          <p:nvPr/>
        </p:nvSpPr>
        <p:spPr bwMode="auto">
          <a:xfrm>
            <a:off x="404813" y="3914775"/>
            <a:ext cx="82184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水的侵入</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会加速油液的氧化</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并和添加剂起作用产生粘性胶质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使滤心堵塞。</a:t>
            </a:r>
            <a:endParaRPr lang="zh-CN" altLang="en-US" sz="2000">
              <a:latin typeface="Times New Roman" panose="02020603050405020304" pitchFamily="18" charset="0"/>
              <a:ea typeface="黑体" panose="02010609060101010101" pitchFamily="49" charset="-122"/>
            </a:endParaRPr>
          </a:p>
        </p:txBody>
      </p:sp>
      <p:sp>
        <p:nvSpPr>
          <p:cNvPr id="80904" name="矩形 9"/>
          <p:cNvSpPr>
            <a:spLocks noChangeArrowheads="1"/>
          </p:cNvSpPr>
          <p:nvPr/>
        </p:nvSpPr>
        <p:spPr bwMode="auto">
          <a:xfrm>
            <a:off x="404813" y="4951413"/>
            <a:ext cx="7750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空气的混入</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会降低液压液的体积模量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引起气蚀</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降低润滑性。</a:t>
            </a:r>
            <a:endParaRPr lang="zh-CN" altLang="en-US" sz="2000">
              <a:latin typeface="Times New Roman" panose="02020603050405020304" pitchFamily="18" charset="0"/>
              <a:ea typeface="黑体" panose="02010609060101010101" pitchFamily="49" charset="-122"/>
            </a:endParaRPr>
          </a:p>
        </p:txBody>
      </p:sp>
      <p:sp>
        <p:nvSpPr>
          <p:cNvPr id="80905" name="矩形 10"/>
          <p:cNvSpPr>
            <a:spLocks noChangeArrowheads="1"/>
          </p:cNvSpPr>
          <p:nvPr/>
        </p:nvSpPr>
        <p:spPr bwMode="auto">
          <a:xfrm>
            <a:off x="404813" y="5430838"/>
            <a:ext cx="7127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溶剂、表面活性</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化合物化学物质会使金属腐蚀。</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906" name="矩形 11"/>
          <p:cNvSpPr>
            <a:spLocks noChangeArrowheads="1"/>
          </p:cNvSpPr>
          <p:nvPr/>
        </p:nvSpPr>
        <p:spPr bwMode="auto">
          <a:xfrm>
            <a:off x="404813" y="5908675"/>
            <a:ext cx="86756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微生物</a:t>
            </a:r>
            <a:r>
              <a:rPr lang="zh-CN" altLang="zh-CN" sz="2000">
                <a:latin typeface="Times New Roman" panose="02020603050405020304" pitchFamily="18" charset="0"/>
                <a:ea typeface="黑体" panose="02010609060101010101" pitchFamily="49" charset="-122"/>
                <a:cs typeface="Times New Roman" panose="02020603050405020304" pitchFamily="18" charset="0"/>
              </a:rPr>
              <a:t>的生成使液压液变质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降低润滑性能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加速元件腐蚀。对高水基液压液的危害更大。</a:t>
            </a:r>
            <a:endParaRPr lang="zh-CN" altLang="en-US" sz="2000">
              <a:latin typeface="Times New Roman" panose="02020603050405020304" pitchFamily="18" charset="0"/>
              <a:ea typeface="黑体" panose="02010609060101010101" pitchFamily="49" charset="-122"/>
            </a:endParaRPr>
          </a:p>
        </p:txBody>
      </p:sp>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pic>
        <p:nvPicPr>
          <p:cNvPr id="3" name="图片 2"/>
          <p:cNvPicPr>
            <a:picLocks noChangeAspect="1"/>
          </p:cNvPicPr>
          <p:nvPr/>
        </p:nvPicPr>
        <p:blipFill rotWithShape="1">
          <a:blip r:embed="rId1"/>
          <a:srcRect l="22438" t="17801" r="24013" b="16401"/>
          <a:stretch>
            <a:fillRect/>
          </a:stretch>
        </p:blipFill>
        <p:spPr>
          <a:xfrm>
            <a:off x="457199" y="1052736"/>
            <a:ext cx="7946633" cy="5492526"/>
          </a:xfrm>
          <a:prstGeom prst="rect">
            <a:avLst/>
          </a:prstGeom>
        </p:spPr>
      </p:pic>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1923" name="文本框 19"/>
          <p:cNvSpPr txBox="1">
            <a:spLocks noChangeArrowheads="1"/>
          </p:cNvSpPr>
          <p:nvPr/>
        </p:nvSpPr>
        <p:spPr bwMode="auto">
          <a:xfrm>
            <a:off x="-6350" y="952500"/>
            <a:ext cx="3554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400">
                <a:solidFill>
                  <a:srgbClr val="184972"/>
                </a:solidFill>
                <a:latin typeface="Times New Roman" panose="02020603050405020304" pitchFamily="18" charset="0"/>
                <a:ea typeface="黑体" panose="02010609060101010101" pitchFamily="49" charset="-122"/>
              </a:rPr>
              <a:t>二、污染的原因</a:t>
            </a:r>
            <a:endParaRPr lang="zh-CN" altLang="en-US" sz="2400">
              <a:solidFill>
                <a:srgbClr val="184972"/>
              </a:solidFill>
              <a:latin typeface="Times New Roman" panose="02020603050405020304" pitchFamily="18" charset="0"/>
              <a:ea typeface="黑体" panose="02010609060101010101" pitchFamily="49" charset="-122"/>
            </a:endParaRPr>
          </a:p>
        </p:txBody>
      </p:sp>
      <p:sp>
        <p:nvSpPr>
          <p:cNvPr id="81924" name="矩形 13"/>
          <p:cNvSpPr>
            <a:spLocks noChangeArrowheads="1"/>
          </p:cNvSpPr>
          <p:nvPr/>
        </p:nvSpPr>
        <p:spPr bwMode="auto">
          <a:xfrm>
            <a:off x="674688" y="1584325"/>
            <a:ext cx="8064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污染物的来源</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925" name="矩形 14"/>
          <p:cNvSpPr>
            <a:spLocks noChangeArrowheads="1"/>
          </p:cNvSpPr>
          <p:nvPr/>
        </p:nvSpPr>
        <p:spPr bwMode="auto">
          <a:xfrm>
            <a:off x="555625" y="4149725"/>
            <a:ext cx="830262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组装时残留下来的污染物主要是指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切屑、毛刺、型砂、磨粒、焊渣、铁锈等</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从周围环境混入的污染物主要是指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空气、尘埃、水滴等</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在工作过程中产生的污染物主要是指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金属微粒、锈斑、涂料</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密封件的剥离片、水分、气泡</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以及</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液压液变质后的胶状生成物</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2000">
              <a:solidFill>
                <a:srgbClr val="000000"/>
              </a:solidFill>
              <a:latin typeface="Times New Roman" panose="02020603050405020304" pitchFamily="18" charset="0"/>
              <a:ea typeface="黑体" panose="02010609060101010101" pitchFamily="49" charset="-122"/>
            </a:endParaRPr>
          </a:p>
        </p:txBody>
      </p:sp>
      <p:graphicFrame>
        <p:nvGraphicFramePr>
          <p:cNvPr id="16" name="表格 15"/>
          <p:cNvGraphicFramePr>
            <a:graphicFrameLocks noGrp="1"/>
          </p:cNvGraphicFramePr>
          <p:nvPr/>
        </p:nvGraphicFramePr>
        <p:xfrm>
          <a:off x="539750" y="2347913"/>
          <a:ext cx="8181975" cy="1196975"/>
        </p:xfrm>
        <a:graphic>
          <a:graphicData uri="http://schemas.openxmlformats.org/drawingml/2006/table">
            <a:tbl>
              <a:tblPr firstRow="1" firstCol="1" bandRow="1">
                <a:tableStyleId>{5C22544A-7EE6-4342-B048-85BDC9FD1C3A}</a:tableStyleId>
              </a:tblPr>
              <a:tblGrid>
                <a:gridCol w="1403962"/>
                <a:gridCol w="1403962"/>
                <a:gridCol w="1403962"/>
                <a:gridCol w="1871948"/>
                <a:gridCol w="2098141"/>
              </a:tblGrid>
              <a:tr h="398991">
                <a:tc gridSpan="3">
                  <a:txBody>
                    <a:bodyPr/>
                    <a:lstStyle/>
                    <a:p>
                      <a:pPr algn="ctr">
                        <a:lnSpc>
                          <a:spcPts val="1200"/>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外界侵入的污染物</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2">
                  <a:txBody>
                    <a:bodyPr/>
                    <a:lstStyle/>
                    <a:p>
                      <a:pPr algn="ctr">
                        <a:lnSpc>
                          <a:spcPts val="1200"/>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工作过程中产生的污染物</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r>
              <a:tr h="797984">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a:t>
                      </a:r>
                      <a:r>
                        <a:rPr lang="zh-CN" sz="1400" b="0" dirty="0">
                          <a:solidFill>
                            <a:srgbClr val="184972"/>
                          </a:solidFill>
                          <a:effectLst/>
                          <a:latin typeface="Times New Roman" panose="02020603050405020304" pitchFamily="18" charset="0"/>
                          <a:ea typeface="黑体" panose="02010609060101010101" pitchFamily="49" charset="-122"/>
                        </a:rPr>
                        <a:t>运输过程中带来的污染物</a:t>
                      </a:r>
                      <a:endParaRPr lang="zh-CN" sz="18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组装时残留下来的污染物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周围环境混入的污染物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相对运动件磨损时产生的污染物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物理化学性能变化时产生的污染物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2" name="灯片编号占位符 1"/>
          <p:cNvSpPr>
            <a:spLocks noGrp="1"/>
          </p:cNvSpPr>
          <p:nvPr>
            <p:ph type="sldNum" sz="quarter" idx="12"/>
          </p:nvPr>
        </p:nvSpPr>
        <p:spPr/>
        <p:txBody>
          <a:bodyPr/>
          <a:lstStyle/>
          <a:p>
            <a:pPr>
              <a:defRPr/>
            </a:pPr>
            <a:fld id="{71A7D09F-DE88-4C96-AF73-7D3174B593E8}" type="slidenum">
              <a:rPr lang="en-US" altLang="zh-CN" smtClean="0"/>
            </a:fld>
            <a:endParaRPr lang="en-US" altLang="zh-CN"/>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TABLE_BEAUTIFY" val="smartTable{88d83a87-19a1-485d-8bd7-898d604b2492}"/>
</p:tagLst>
</file>

<file path=ppt/tags/tag2.xml><?xml version="1.0" encoding="utf-8"?>
<p:tagLst xmlns:p="http://schemas.openxmlformats.org/presentationml/2006/main">
  <p:tag name="KSO_WM_UNIT_TABLE_BEAUTIFY" val="smartTable{88d83a87-19a1-485d-8bd7-898d604b2492}"/>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14420</Words>
  <Application>WPS 演示</Application>
  <PresentationFormat>全屏显示(4:3)</PresentationFormat>
  <Paragraphs>1550</Paragraphs>
  <Slides>65</Slides>
  <Notes>5</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65</vt:i4>
      </vt:variant>
    </vt:vector>
  </HeadingPairs>
  <TitlesOfParts>
    <vt:vector size="80" baseType="lpstr">
      <vt:lpstr>Arial</vt:lpstr>
      <vt:lpstr>宋体</vt:lpstr>
      <vt:lpstr>Wingdings</vt:lpstr>
      <vt:lpstr>Calibri</vt:lpstr>
      <vt:lpstr>Times New Roman</vt:lpstr>
      <vt:lpstr>黑体</vt:lpstr>
      <vt:lpstr>微软雅黑</vt:lpstr>
      <vt:lpstr>Arial Unicode MS</vt:lpstr>
      <vt:lpstr>Cambria Math</vt:lpstr>
      <vt:lpstr>方正书宋_GBK</vt:lpstr>
      <vt:lpstr>Cambria Math</vt:lpstr>
      <vt:lpstr>NEU-BZ-S92</vt:lpstr>
      <vt:lpstr>AMGDT</vt:lpstr>
      <vt:lpstr>NEU-BZ</vt:lpstr>
      <vt:lpstr>Office 主题​​</vt:lpstr>
      <vt:lpstr>液压传动及控制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SKLOPT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液 力 传 动</dc:title>
  <dc:creator>GFGONG</dc:creator>
  <cp:lastModifiedBy>Nido森</cp:lastModifiedBy>
  <cp:revision>197</cp:revision>
  <dcterms:created xsi:type="dcterms:W3CDTF">2004-01-03T12:16:00Z</dcterms:created>
  <dcterms:modified xsi:type="dcterms:W3CDTF">2021-12-13T11:25:51Z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9E3D180759FF458D9A0DFA9206E8C548</vt:lpwstr>
  </property>
  <property fmtid="{D5CDD505-2E9C-101B-9397-08002B2CF9AE}" pid="3" name="KSOProductBuildVer">
    <vt:lpwstr>2052-11.1.0.11115</vt:lpwstr>
  </property>
</Properties>
</file>